
<file path=[Content_Types].xml><?xml version="1.0" encoding="utf-8"?>
<Types xmlns="http://schemas.openxmlformats.org/package/2006/content-types">
  <Default Extension="bin" ContentType="image/x-emf"/>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media/image5.bin" ContentType="image/jpeg"/>
  <Override PartName="/ppt/media/image6.bin" ContentType="image/jpeg"/>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media/image14.bin" ContentType="image/png"/>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media/image25.bin" ContentType="image/png"/>
  <Override PartName="/ppt/notesSlides/notesSlide25.xml" ContentType="application/vnd.openxmlformats-officedocument.presentationml.notesSlide+xml"/>
  <Override PartName="/ppt/notesSlides/notesSlide26.xml" ContentType="application/vnd.openxmlformats-officedocument.presentationml.notesSlide+xml"/>
  <Override PartName="/ppt/media/image27.bin" ContentType="image/png"/>
  <Override PartName="/ppt/media/image28.bin" ContentType="image/png"/>
  <Override PartName="/ppt/notesSlides/notesSlide27.xml" ContentType="application/vnd.openxmlformats-officedocument.presentationml.notesSlide+xml"/>
  <Override PartName="/ppt/media/image29.bin" ContentType="image/png"/>
  <Override PartName="/ppt/notesSlides/notesSlide28.xml" ContentType="application/vnd.openxmlformats-officedocument.presentationml.notesSlide+xml"/>
  <Override PartName="/ppt/media/image31.bin" ContentType="image/png"/>
  <Override PartName="/ppt/notesSlides/notesSlide29.xml" ContentType="application/vnd.openxmlformats-officedocument.presentationml.notesSlide+xml"/>
  <Override PartName="/ppt/notesSlides/notesSlide30.xml" ContentType="application/vnd.openxmlformats-officedocument.presentationml.notesSlide+xml"/>
  <Override PartName="/ppt/media/image32.bin" ContentType="image/png"/>
  <Override PartName="/ppt/notesSlides/notesSlide31.xml" ContentType="application/vnd.openxmlformats-officedocument.presentationml.notesSlide+xml"/>
  <Override PartName="/ppt/media/image33.bin" ContentType="image/png"/>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media/image34.bin" ContentType="image/png"/>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media/image37.bin" ContentType="image/png"/>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229" r:id="rId4"/>
    <p:sldMasterId id="2147484520" r:id="rId5"/>
    <p:sldMasterId id="2147484557" r:id="rId6"/>
  </p:sldMasterIdLst>
  <p:notesMasterIdLst>
    <p:notesMasterId r:id="rId50"/>
  </p:notesMasterIdLst>
  <p:handoutMasterIdLst>
    <p:handoutMasterId r:id="rId51"/>
  </p:handoutMasterIdLst>
  <p:sldIdLst>
    <p:sldId id="1489" r:id="rId7"/>
    <p:sldId id="1562" r:id="rId8"/>
    <p:sldId id="1553" r:id="rId9"/>
    <p:sldId id="1566" r:id="rId10"/>
    <p:sldId id="1567" r:id="rId11"/>
    <p:sldId id="1600" r:id="rId12"/>
    <p:sldId id="260" r:id="rId13"/>
    <p:sldId id="8335" r:id="rId14"/>
    <p:sldId id="1564" r:id="rId15"/>
    <p:sldId id="264" r:id="rId16"/>
    <p:sldId id="8336" r:id="rId17"/>
    <p:sldId id="266" r:id="rId18"/>
    <p:sldId id="267" r:id="rId19"/>
    <p:sldId id="268" r:id="rId20"/>
    <p:sldId id="8338" r:id="rId21"/>
    <p:sldId id="1563" r:id="rId22"/>
    <p:sldId id="8337" r:id="rId23"/>
    <p:sldId id="2669" r:id="rId24"/>
    <p:sldId id="2670" r:id="rId25"/>
    <p:sldId id="8330" r:id="rId26"/>
    <p:sldId id="8332" r:id="rId27"/>
    <p:sldId id="1579" r:id="rId28"/>
    <p:sldId id="8333" r:id="rId29"/>
    <p:sldId id="271" r:id="rId30"/>
    <p:sldId id="272" r:id="rId31"/>
    <p:sldId id="1655" r:id="rId32"/>
    <p:sldId id="273" r:id="rId33"/>
    <p:sldId id="275" r:id="rId34"/>
    <p:sldId id="276" r:id="rId35"/>
    <p:sldId id="277" r:id="rId36"/>
    <p:sldId id="279" r:id="rId37"/>
    <p:sldId id="280" r:id="rId38"/>
    <p:sldId id="278" r:id="rId39"/>
    <p:sldId id="282" r:id="rId40"/>
    <p:sldId id="281" r:id="rId41"/>
    <p:sldId id="2664" r:id="rId42"/>
    <p:sldId id="1596" r:id="rId43"/>
    <p:sldId id="287" r:id="rId44"/>
    <p:sldId id="289" r:id="rId45"/>
    <p:sldId id="290" r:id="rId46"/>
    <p:sldId id="8339" r:id="rId47"/>
    <p:sldId id="1554" r:id="rId48"/>
    <p:sldId id="1532" r:id="rId49"/>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structions" id="{A0252C9D-1D6B-42F9-BA63-F39DC4D8B635}">
          <p14:sldIdLst>
            <p14:sldId id="1489"/>
          </p14:sldIdLst>
        </p14:section>
        <p14:section name="Agenda" id="{EEB0C12E-AA0A-41E5-9084-6CD9FDE4AB04}">
          <p14:sldIdLst>
            <p14:sldId id="1562"/>
          </p14:sldIdLst>
        </p14:section>
        <p14:section name="Overview" id="{0CDF8B4A-9847-459D-8802-E654ABB84590}">
          <p14:sldIdLst>
            <p14:sldId id="1553"/>
            <p14:sldId id="1566"/>
            <p14:sldId id="1567"/>
          </p14:sldIdLst>
        </p14:section>
        <p14:section name="Servicing Policy" id="{AFC0EDEE-BBD5-4D23-9168-A3BD4EB4528F}">
          <p14:sldIdLst>
            <p14:sldId id="1600"/>
            <p14:sldId id="260"/>
            <p14:sldId id="8335"/>
          </p14:sldIdLst>
        </p14:section>
        <p14:section name="Update Packages" id="{30417DAD-69EC-464E-BB9C-D0F606632FC2}">
          <p14:sldIdLst>
            <p14:sldId id="1564"/>
            <p14:sldId id="264"/>
            <p14:sldId id="8336"/>
            <p14:sldId id="266"/>
            <p14:sldId id="267"/>
            <p14:sldId id="268"/>
            <p14:sldId id="8338"/>
          </p14:sldIdLst>
        </p14:section>
        <p14:section name="Update Flow" id="{73049EBA-8B73-4C26-B0E7-C232301F04C0}">
          <p14:sldIdLst>
            <p14:sldId id="1563"/>
            <p14:sldId id="8337"/>
            <p14:sldId id="2669"/>
            <p14:sldId id="2670"/>
            <p14:sldId id="8330"/>
            <p14:sldId id="8332"/>
          </p14:sldIdLst>
        </p14:section>
        <p14:section name="Administrative Tasks" id="{98C7EE6C-9318-4720-B062-9D0F183A6AEA}">
          <p14:sldIdLst>
            <p14:sldId id="1579"/>
            <p14:sldId id="8333"/>
            <p14:sldId id="271"/>
            <p14:sldId id="272"/>
            <p14:sldId id="1655"/>
            <p14:sldId id="273"/>
            <p14:sldId id="275"/>
            <p14:sldId id="276"/>
            <p14:sldId id="277"/>
            <p14:sldId id="279"/>
            <p14:sldId id="280"/>
            <p14:sldId id="278"/>
            <p14:sldId id="282"/>
            <p14:sldId id="281"/>
            <p14:sldId id="2664"/>
          </p14:sldIdLst>
        </p14:section>
        <p14:section name="Troubleshooting" id="{5244F791-1870-418D-812F-6CC66863A328}">
          <p14:sldIdLst>
            <p14:sldId id="1596"/>
            <p14:sldId id="287"/>
            <p14:sldId id="289"/>
            <p14:sldId id="290"/>
            <p14:sldId id="8339"/>
          </p14:sldIdLst>
        </p14:section>
        <p14:section name="Conclusion" id="{7EBF7387-3079-4248-89A0-0AA300D33B53}">
          <p14:sldIdLst>
            <p14:sldId id="1554"/>
            <p14:sldId id="1532"/>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7" name="Author" initials="A" lastIdx="0" clrIdx="7"/>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showAnimation="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53535"/>
    <a:srgbClr val="505050"/>
    <a:srgbClr val="0078D7"/>
    <a:srgbClr val="E6E6E6"/>
    <a:srgbClr val="FFFFFF"/>
    <a:srgbClr val="000000"/>
    <a:srgbClr val="FF8C00"/>
    <a:srgbClr val="D83B01"/>
    <a:srgbClr val="FFB900"/>
    <a:srgbClr val="107C1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2D0B767-673D-2B34-E431-7A3BCB41A168}" v="53" dt="2022-03-24T16:59:39.66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390" autoAdjust="0"/>
    <p:restoredTop sz="69965" autoAdjust="0"/>
  </p:normalViewPr>
  <p:slideViewPr>
    <p:cSldViewPr>
      <p:cViewPr varScale="1">
        <p:scale>
          <a:sx n="67" d="100"/>
          <a:sy n="67" d="100"/>
        </p:scale>
        <p:origin x="816" y="29"/>
      </p:cViewPr>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50" d="100"/>
        <a:sy n="50" d="100"/>
      </p:scale>
      <p:origin x="0" y="0"/>
    </p:cViewPr>
  </p:sorterViewPr>
  <p:notesViewPr>
    <p:cSldViewPr showGuides="1">
      <p:cViewPr varScale="1">
        <p:scale>
          <a:sx n="60" d="100"/>
          <a:sy n="60" d="100"/>
        </p:scale>
        <p:origin x="3187" y="3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notesMaster" Target="notesMasters/notesMaster1.xml"/><Relationship Id="rId55" Type="http://schemas.openxmlformats.org/officeDocument/2006/relationships/theme" Target="theme/theme1.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presProps" Target="presProps.xml"/><Relationship Id="rId5" Type="http://schemas.openxmlformats.org/officeDocument/2006/relationships/slideMaster" Target="slideMasters/slideMaster2.xml"/><Relationship Id="rId19" Type="http://schemas.openxmlformats.org/officeDocument/2006/relationships/slide" Target="slides/slide13.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tableStyles" Target="tableStyles.xml"/><Relationship Id="rId8" Type="http://schemas.openxmlformats.org/officeDocument/2006/relationships/slide" Target="slides/slide2.xml"/><Relationship Id="rId51" Type="http://schemas.openxmlformats.org/officeDocument/2006/relationships/handoutMaster" Target="handoutMasters/handoutMaster1.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microsoft.com/office/2015/10/relationships/revisionInfo" Target="revisionInfo.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3/3/2023 11:07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3/3/2023 11:07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6" name="Date Placeholder 5"/>
          <p:cNvSpPr>
            <a:spLocks noGrp="1"/>
          </p:cNvSpPr>
          <p:nvPr>
            <p:ph type="dt" idx="12"/>
          </p:nvPr>
        </p:nvSpPr>
        <p:spPr/>
        <p:txBody>
          <a:bodyPr/>
          <a:lstStyle/>
          <a:p>
            <a:fld id="{56C2EDE2-D073-4F7E-A469-E134256712C5}" type="datetime8">
              <a:rPr lang="en-US" smtClean="0"/>
              <a:t>3/3/2023 11:07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
        <p:nvSpPr>
          <p:cNvPr id="5" name="Footer Placeholder 4"/>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7437859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D2F92A-2EBC-4623-B946-B0A4BCBD6948}"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869686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D2F92A-2EBC-4623-B946-B0A4BCBD6948}"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379993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D2F92A-2EBC-4623-B946-B0A4BCBD694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083816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D2F92A-2EBC-4623-B946-B0A4BCBD6948}"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712923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D2F92A-2EBC-4623-B946-B0A4BCBD694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51046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D2F92A-2EBC-4623-B946-B0A4BCBD694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070553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0F1DD190-47F2-4EC2-A20D-7847072E60CD}" type="datetime8">
              <a:rPr lang="en-US" smtClean="0"/>
              <a:t>3/3/2023 11:07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2048539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D2F92A-2EBC-4623-B946-B0A4BCBD694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223506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2B8179-17C4-46B7-B04D-84E90A53BA8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964342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2B8179-17C4-46B7-B04D-84E90A53BA8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42204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DCEFC904-F7D7-4C73-A54A-291812A1F778}" type="datetime8">
              <a:rPr kumimoji="0" lang="en-US" sz="1800" b="0" i="0" u="none" strike="noStrike" kern="0" cap="none" spc="0" normalizeH="0" baseline="0" noProof="0" smtClean="0">
                <a:ln>
                  <a:noFill/>
                </a:ln>
                <a:solidFill>
                  <a:sysClr val="windowText" lastClr="000000"/>
                </a:solidFill>
                <a:effectLst/>
                <a:uLnTx/>
                <a:uFillTx/>
              </a:rPr>
              <a:t>3/3/2023 11:07 AM</a:t>
            </a:fld>
            <a:endParaRPr kumimoji="0" lang="en-US" sz="1800" b="0" i="0" u="none" strike="noStrike" kern="0" cap="none" spc="0" normalizeH="0" baseline="0" noProof="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a:t>
            </a:fld>
            <a:endParaRPr kumimoji="0" lang="en-US" sz="1800" b="0" i="0" u="none" strike="noStrike" kern="0" cap="none" spc="0" normalizeH="0" baseline="0" noProof="0">
              <a:ln>
                <a:noFill/>
              </a:ln>
              <a:solidFill>
                <a:sysClr val="windowText" lastClr="000000"/>
              </a:solidFill>
              <a:effectLst/>
              <a:uLnTx/>
              <a:uFillTx/>
            </a:endParaRPr>
          </a:p>
        </p:txBody>
      </p:sp>
      <p:sp>
        <p:nvSpPr>
          <p:cNvPr id="8" name="Footer Placeholder 7"/>
          <p:cNvSpPr>
            <a:spLocks noGrp="1"/>
          </p:cNvSpPr>
          <p:nvPr>
            <p:ph type="ftr" sz="quarter" idx="14"/>
          </p:nvPr>
        </p:nvSpPr>
        <p:spPr/>
        <p:txBody>
          <a:bodyPr/>
          <a:lstStyle/>
          <a:p>
            <a:pPr marL="398463"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schemeClr val="tx1"/>
                    </a:gs>
                    <a:gs pos="100000">
                      <a:schemeClr val="tx1"/>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Tree>
    <p:extLst>
      <p:ext uri="{BB962C8B-B14F-4D97-AF65-F5344CB8AC3E}">
        <p14:creationId xmlns:p14="http://schemas.microsoft.com/office/powerpoint/2010/main" val="73304745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2B8179-17C4-46B7-B04D-84E90A53BA8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521896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3/3/2023 11:07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133571169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0F1DD190-47F2-4EC2-A20D-7847072E60CD}" type="datetime8">
              <a:rPr lang="en-US" smtClean="0"/>
              <a:t>3/3/2023 11:07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420750570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D2F92A-2EBC-4623-B946-B0A4BCBD6948}"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157245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D2F92A-2EBC-4623-B946-B0A4BCBD6948}"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699270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7B9D4F-5F19-438C-92E8-037C6AE8F87D}" type="slidenum">
              <a:rPr lang="en-US" smtClean="0"/>
              <a:t>26</a:t>
            </a:fld>
            <a:endParaRPr lang="en-US"/>
          </a:p>
        </p:txBody>
      </p:sp>
    </p:spTree>
    <p:extLst>
      <p:ext uri="{BB962C8B-B14F-4D97-AF65-F5344CB8AC3E}">
        <p14:creationId xmlns:p14="http://schemas.microsoft.com/office/powerpoint/2010/main" val="263037000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D2F92A-2EBC-4623-B946-B0A4BCBD6948}"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3034524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D2F92A-2EBC-4623-B946-B0A4BCBD6948}"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0595454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D2F92A-2EBC-4623-B946-B0A4BCBD6948}"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6333274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D2F92A-2EBC-4623-B946-B0A4BCBD6948}"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21629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0F1DD190-47F2-4EC2-A20D-7847072E60CD}" type="datetime8">
              <a:rPr lang="en-US" smtClean="0"/>
              <a:t>3/3/2023 11:07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285309908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D2F92A-2EBC-4623-B946-B0A4BCBD6948}"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374162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D2F92A-2EBC-4623-B946-B0A4BCBD6948}"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1400733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D2F92A-2EBC-4623-B946-B0A4BCBD6948}"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0136028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D2F92A-2EBC-4623-B946-B0A4BCBD6948}"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9513234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D2F92A-2EBC-4623-B946-B0A4BCBD6948}"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6570123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2B8179-17C4-46B7-B04D-84E90A53BA8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1619516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0F1DD190-47F2-4EC2-A20D-7847072E60CD}"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3/3/2023 11:07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6690680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D2F92A-2EBC-4623-B946-B0A4BCBD694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9081261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D2F92A-2EBC-4623-B946-B0A4BCBD6948}"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1148805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D2F92A-2EBC-4623-B946-B0A4BCBD6948}"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618892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F390F0-9202-4AD0-9BA1-2F64F61D0D8E}" type="datetime8">
              <a:rPr lang="en-US" smtClean="0"/>
              <a:t>3/3/2023 11:07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72971394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D2F92A-2EBC-4623-B946-B0A4BCBD6948}"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246585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FD545570-6992-4320-BEFC-9262493433EC}" type="datetime8">
              <a:rPr lang="en-US" smtClean="0"/>
              <a:t>3/3/2023 11:07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42</a:t>
            </a:fld>
            <a:endParaRPr lang="en-US" dirty="0"/>
          </a:p>
        </p:txBody>
      </p:sp>
    </p:spTree>
    <p:extLst>
      <p:ext uri="{BB962C8B-B14F-4D97-AF65-F5344CB8AC3E}">
        <p14:creationId xmlns:p14="http://schemas.microsoft.com/office/powerpoint/2010/main" val="196379217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E2F5416D-752F-4A27-A7A5-0CB5FC0CFE2E}" type="datetime8">
              <a:rPr lang="en-US" smtClean="0">
                <a:solidFill>
                  <a:prstClr val="black"/>
                </a:solidFill>
              </a:rPr>
              <a:t>3/3/2023 11:07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43</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1855107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F22B9915-9D5F-422C-9E67-040221F58B43}" type="slidenum">
              <a:rPr lang="en-US" smtClean="0"/>
              <a:t>5</a:t>
            </a:fld>
            <a:endParaRPr lang="en-US"/>
          </a:p>
        </p:txBody>
      </p:sp>
    </p:spTree>
    <p:extLst>
      <p:ext uri="{BB962C8B-B14F-4D97-AF65-F5344CB8AC3E}">
        <p14:creationId xmlns:p14="http://schemas.microsoft.com/office/powerpoint/2010/main" val="29455942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0F1DD190-47F2-4EC2-A20D-7847072E60CD}"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3/3/2023 11:07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857825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D2F92A-2EBC-4623-B946-B0A4BCBD6948}"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207086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D2F92A-2EBC-4623-B946-B0A4BCBD6948}"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010261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0F1DD190-47F2-4EC2-A20D-7847072E60CD}" type="datetime8">
              <a:rPr lang="en-US" smtClean="0"/>
              <a:t>3/3/2023 11:07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324617770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bin"/><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bin"/><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6.bin"/><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emf"/><Relationship Id="rId1" Type="http://schemas.openxmlformats.org/officeDocument/2006/relationships/slideMaster" Target="../slideMasters/slideMaster3.xml"/><Relationship Id="rId4" Type="http://schemas.openxmlformats.org/officeDocument/2006/relationships/image" Target="../media/image9.svg"/></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with photo and tile">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436475" cy="6995517"/>
          </a:xfrm>
          <a:prstGeom prst="rect">
            <a:avLst/>
          </a:prstGeom>
        </p:spPr>
      </p:pic>
      <p:pic>
        <p:nvPicPr>
          <p:cNvPr id="10" name="MS logo gray - EM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60688" y="479425"/>
            <a:ext cx="1451843" cy="310896"/>
          </a:xfrm>
          <a:prstGeom prst="rect">
            <a:avLst/>
          </a:prstGeom>
        </p:spPr>
      </p:pic>
      <p:sp>
        <p:nvSpPr>
          <p:cNvPr id="4" name="Rectangle 3"/>
          <p:cNvSpPr/>
          <p:nvPr userDrawn="1"/>
        </p:nvSpPr>
        <p:spPr bwMode="auto">
          <a:xfrm>
            <a:off x="274702" y="2119177"/>
            <a:ext cx="6400800" cy="3657600"/>
          </a:xfrm>
          <a:prstGeom prst="rect">
            <a:avLst/>
          </a:prstGeom>
          <a:solidFill>
            <a:srgbClr val="FFFFFF">
              <a:alpha val="68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2119177"/>
            <a:ext cx="6400736" cy="1828800"/>
          </a:xfrm>
          <a:noFill/>
        </p:spPr>
        <p:txBody>
          <a:bodyPr lIns="146304" tIns="91440" rIns="146304" bIns="91440" anchor="t" anchorCtr="0"/>
          <a:lstStyle>
            <a:lvl1pPr>
              <a:defRPr sz="4800" spc="-100" baseline="0">
                <a:gradFill>
                  <a:gsLst>
                    <a:gs pos="18471">
                      <a:srgbClr val="353535"/>
                    </a:gs>
                    <a:gs pos="46000">
                      <a:srgbClr val="353535"/>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2"/>
            <a:ext cx="6402388" cy="664797"/>
          </a:xfrm>
        </p:spPr>
        <p:txBody>
          <a:bodyPr wrap="square" lIns="164592" tIns="109728" rIns="164592" bIns="109728">
            <a:spAutoFit/>
          </a:bodyPr>
          <a:lstStyle>
            <a:lvl1pPr marL="0" indent="0">
              <a:spcBef>
                <a:spcPts val="0"/>
              </a:spcBef>
              <a:buNone/>
              <a:defRPr sz="3200">
                <a:gradFill>
                  <a:gsLst>
                    <a:gs pos="18471">
                      <a:srgbClr val="353535"/>
                    </a:gs>
                    <a:gs pos="46000">
                      <a:srgbClr val="353535"/>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40901157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914" y="1466097"/>
            <a:ext cx="5316593" cy="1682523"/>
          </a:xfrm>
        </p:spPr>
        <p:txBody>
          <a:bodyPr wrap="square">
            <a:spAutoFit/>
          </a:bodyPr>
          <a:lstStyle>
            <a:lvl1pPr marL="236387" indent="-236387">
              <a:spcBef>
                <a:spcPts val="1248"/>
              </a:spcBef>
              <a:buClr>
                <a:schemeClr val="tx1"/>
              </a:buClr>
              <a:buFont typeface="Wingdings" panose="05000000000000000000" pitchFamily="2" charset="2"/>
              <a:buChar char=""/>
              <a:defRPr sz="2856" b="0">
                <a:latin typeface="Segoe UI Semilight" panose="020B0402040204020203" pitchFamily="34" charset="0"/>
                <a:cs typeface="Segoe UI Semilight" panose="020B0402040204020203" pitchFamily="34" charset="0"/>
              </a:defRPr>
            </a:lvl1pPr>
            <a:lvl2pPr marL="435536" indent="-174862">
              <a:buFont typeface="Wingdings" panose="05000000000000000000" pitchFamily="2" charset="2"/>
              <a:buChar char=""/>
              <a:defRPr sz="2040" b="0"/>
            </a:lvl2pPr>
            <a:lvl3pPr marL="652494" indent="-192672">
              <a:buFont typeface="Wingdings" panose="05000000000000000000" pitchFamily="2" charset="2"/>
              <a:buChar char=""/>
              <a:tabLst/>
              <a:defRPr sz="1632" b="0"/>
            </a:lvl3pPr>
            <a:lvl4pPr marL="845166" indent="-179720">
              <a:buFont typeface="Wingdings" panose="05000000000000000000" pitchFamily="2" charset="2"/>
              <a:buChar char=""/>
              <a:defRPr sz="1428" b="0"/>
            </a:lvl4pPr>
            <a:lvl5pPr marL="1044314" indent="-173243">
              <a:buFont typeface="Wingdings" panose="05000000000000000000" pitchFamily="2" charset="2"/>
              <a:buChar char=""/>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518045" y="1466097"/>
            <a:ext cx="5316593" cy="1682523"/>
          </a:xfrm>
        </p:spPr>
        <p:txBody>
          <a:bodyPr wrap="square">
            <a:spAutoFit/>
          </a:bodyPr>
          <a:lstStyle>
            <a:lvl1pPr marL="236387" indent="-236387">
              <a:spcBef>
                <a:spcPts val="1248"/>
              </a:spcBef>
              <a:buClr>
                <a:schemeClr val="tx1"/>
              </a:buClr>
              <a:buFont typeface="Wingdings" panose="05000000000000000000" pitchFamily="2" charset="2"/>
              <a:buChar char=""/>
              <a:defRPr sz="2856" b="0">
                <a:latin typeface="Segoe UI Semilight" panose="020B0402040204020203" pitchFamily="34" charset="0"/>
                <a:cs typeface="Segoe UI Semilight" panose="020B0402040204020203" pitchFamily="34" charset="0"/>
              </a:defRPr>
            </a:lvl1pPr>
            <a:lvl2pPr marL="435536" indent="-174862">
              <a:buFont typeface="Wingdings" panose="05000000000000000000" pitchFamily="2" charset="2"/>
              <a:buChar char=""/>
              <a:defRPr sz="2040" b="0"/>
            </a:lvl2pPr>
            <a:lvl3pPr marL="652494" indent="-192672">
              <a:buFont typeface="Wingdings" panose="05000000000000000000" pitchFamily="2" charset="2"/>
              <a:buChar char=""/>
              <a:tabLst/>
              <a:defRPr sz="1632" b="0"/>
            </a:lvl3pPr>
            <a:lvl4pPr marL="845166" indent="-179720">
              <a:buFont typeface="Wingdings" panose="05000000000000000000" pitchFamily="2" charset="2"/>
              <a:buChar char=""/>
              <a:defRPr sz="1428" b="0"/>
            </a:lvl4pPr>
            <a:lvl5pPr marL="1044314" indent="-173243">
              <a:buFont typeface="Wingdings" panose="05000000000000000000" pitchFamily="2" charset="2"/>
              <a:buChar char=""/>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8394844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4250546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211265"/>
            <a:ext cx="9143936" cy="1828800"/>
          </a:xfrm>
          <a:noFill/>
        </p:spPr>
        <p:txBody>
          <a:bodyPr lIns="146304" tIns="91440" rIns="146304" bIns="91440" anchor="b" anchorCtr="0"/>
          <a:lstStyle>
            <a:lvl1pPr>
              <a:defRPr sz="5399" spc="-100"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74702" y="3040064"/>
            <a:ext cx="9143937" cy="730183"/>
          </a:xfrm>
          <a:noFill/>
        </p:spPr>
        <p:txBody>
          <a:bodyPr lIns="164592" tIns="109728" rIns="164592" bIns="109728">
            <a:noAutofit/>
          </a:bodyPr>
          <a:lstStyle>
            <a:lvl1pPr marL="0" indent="0">
              <a:spcBef>
                <a:spcPts val="0"/>
              </a:spcBef>
              <a:buNone/>
              <a:defRPr sz="3199" spc="0" baseline="0">
                <a:gradFill>
                  <a:gsLst>
                    <a:gs pos="91000">
                      <a:schemeClr val="tx1"/>
                    </a:gs>
                    <a:gs pos="0">
                      <a:schemeClr val="tx1"/>
                    </a:gs>
                  </a:gsLst>
                  <a:lin ang="5400000" scaled="0"/>
                </a:gradFill>
                <a:latin typeface="+mn-lt"/>
              </a:defRPr>
            </a:lvl1pPr>
          </a:lstStyle>
          <a:p>
            <a:pPr lvl="0"/>
            <a:r>
              <a:rPr lang="en-US"/>
              <a:t>Date</a:t>
            </a:r>
          </a:p>
        </p:txBody>
      </p:sp>
      <p:sp>
        <p:nvSpPr>
          <p:cNvPr id="3" name="Text Placeholder 2"/>
          <p:cNvSpPr>
            <a:spLocks noGrp="1"/>
          </p:cNvSpPr>
          <p:nvPr>
            <p:ph type="body" sz="quarter" idx="13" hasCustomPrompt="1"/>
          </p:nvPr>
        </p:nvSpPr>
        <p:spPr>
          <a:xfrm>
            <a:off x="274639" y="3770247"/>
            <a:ext cx="9144000" cy="461665"/>
          </a:xfrm>
        </p:spPr>
        <p:txBody>
          <a:bodyPr/>
          <a:lstStyle>
            <a:lvl1pPr marL="0" indent="0">
              <a:buNone/>
              <a:defRPr lang="en-US" sz="2000" kern="1200" spc="0" baseline="0" dirty="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a:t>Optional (City, State or venue)</a:t>
            </a:r>
          </a:p>
        </p:txBody>
      </p:sp>
      <p:pic>
        <p:nvPicPr>
          <p:cNvPr id="11" name="Picture 10"/>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35264398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with photo and tile">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srcRect t="21189" r="15525" b="7567"/>
          <a:stretch/>
        </p:blipFill>
        <p:spPr>
          <a:xfrm>
            <a:off x="0" y="1"/>
            <a:ext cx="12436475" cy="6995517"/>
          </a:xfrm>
          <a:prstGeom prst="rect">
            <a:avLst/>
          </a:prstGeom>
        </p:spPr>
      </p:pic>
      <p:pic>
        <p:nvPicPr>
          <p:cNvPr id="10" name="MS logo gray - EMF"/>
          <p:cNvPicPr>
            <a:picLocks noChangeAspect="1"/>
          </p:cNvPicPr>
          <p:nvPr userDrawn="1"/>
        </p:nvPicPr>
        <p:blipFill>
          <a:blip r:embed="rId3"/>
          <a:stretch>
            <a:fillRect/>
          </a:stretch>
        </p:blipFill>
        <p:spPr bwMode="black">
          <a:xfrm>
            <a:off x="460689" y="479425"/>
            <a:ext cx="1451843" cy="310896"/>
          </a:xfrm>
          <a:prstGeom prst="rect">
            <a:avLst/>
          </a:prstGeom>
        </p:spPr>
      </p:pic>
      <p:sp>
        <p:nvSpPr>
          <p:cNvPr id="4" name="Rectangle 3"/>
          <p:cNvSpPr/>
          <p:nvPr userDrawn="1"/>
        </p:nvSpPr>
        <p:spPr bwMode="auto">
          <a:xfrm>
            <a:off x="274702" y="2119177"/>
            <a:ext cx="6400800" cy="3657600"/>
          </a:xfrm>
          <a:prstGeom prst="rect">
            <a:avLst/>
          </a:prstGeom>
          <a:solidFill>
            <a:srgbClr val="FFFFFF">
              <a:alpha val="68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3" y="2119177"/>
            <a:ext cx="6400736" cy="1828800"/>
          </a:xfrm>
          <a:noFill/>
        </p:spPr>
        <p:txBody>
          <a:bodyPr lIns="146304" tIns="91440" rIns="146304" bIns="91440" anchor="t" anchorCtr="0"/>
          <a:lstStyle>
            <a:lvl1pPr>
              <a:defRPr sz="4799" spc="-100" baseline="0">
                <a:gradFill>
                  <a:gsLst>
                    <a:gs pos="18471">
                      <a:srgbClr val="353535"/>
                    </a:gs>
                    <a:gs pos="46000">
                      <a:srgbClr val="353535"/>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50" y="3954463"/>
            <a:ext cx="6402388" cy="664797"/>
          </a:xfrm>
        </p:spPr>
        <p:txBody>
          <a:bodyPr wrap="square" lIns="164592" tIns="109728" rIns="164592" bIns="109728">
            <a:spAutoFit/>
          </a:bodyPr>
          <a:lstStyle>
            <a:lvl1pPr marL="0" indent="0">
              <a:spcBef>
                <a:spcPts val="0"/>
              </a:spcBef>
              <a:buNone/>
              <a:defRPr sz="3199">
                <a:gradFill>
                  <a:gsLst>
                    <a:gs pos="18471">
                      <a:srgbClr val="353535"/>
                    </a:gs>
                    <a:gs pos="46000">
                      <a:srgbClr val="353535"/>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974750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399"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2" y="3955786"/>
            <a:ext cx="7315137" cy="1828007"/>
          </a:xfrm>
          <a:noFill/>
        </p:spPr>
        <p:txBody>
          <a:bodyPr lIns="164592" tIns="109728" rIns="164592" bIns="109728">
            <a:noAutofit/>
          </a:bodyPr>
          <a:lstStyle>
            <a:lvl1pPr marL="0" indent="0">
              <a:spcBef>
                <a:spcPts val="0"/>
              </a:spcBef>
              <a:buNone/>
              <a:defRPr sz="3199" spc="0" baseline="0">
                <a:gradFill>
                  <a:gsLst>
                    <a:gs pos="91000">
                      <a:schemeClr val="tx1"/>
                    </a:gs>
                    <a:gs pos="0">
                      <a:schemeClr val="tx1"/>
                    </a:gs>
                  </a:gsLst>
                  <a:lin ang="5400000" scaled="0"/>
                </a:gradFill>
                <a:latin typeface="+mn-lt"/>
              </a:defRPr>
            </a:lvl1pPr>
          </a:lstStyle>
          <a:p>
            <a:pPr lvl="0"/>
            <a:r>
              <a:rPr lang="en-US"/>
              <a:t>Speaker name</a:t>
            </a:r>
          </a:p>
        </p:txBody>
      </p:sp>
      <p:pic>
        <p:nvPicPr>
          <p:cNvPr id="11" name="Picture 10"/>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913075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74702" y="2119179"/>
            <a:ext cx="4937760" cy="1835285"/>
          </a:xfrm>
          <a:noFill/>
        </p:spPr>
        <p:txBody>
          <a:bodyPr lIns="146304" tIns="91440" rIns="146304" bIns="91440" anchor="t" anchorCtr="0"/>
          <a:lstStyle>
            <a:lvl1pPr>
              <a:defRPr sz="4799" spc="-100"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50" y="3954464"/>
            <a:ext cx="4937760" cy="731528"/>
          </a:xfrm>
        </p:spPr>
        <p:txBody>
          <a:bodyPr lIns="164592" tIns="109728" rIns="164592" bIns="109728">
            <a:noAutofit/>
          </a:bodyPr>
          <a:lstStyle>
            <a:lvl1pPr marL="0" indent="0">
              <a:spcBef>
                <a:spcPts val="0"/>
              </a:spcBef>
              <a:buNone/>
              <a:defRPr lang="en-US" sz="3199"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32563"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pic>
        <p:nvPicPr>
          <p:cNvPr id="12" name="Picture 11"/>
          <p:cNvPicPr>
            <a:picLocks noChangeAspect="1"/>
          </p:cNvPicPr>
          <p:nvPr userDrawn="1"/>
        </p:nvPicPr>
        <p:blipFill>
          <a:blip r:embed="rId2"/>
          <a:stretch>
            <a:fillRect/>
          </a:stretch>
        </p:blipFill>
        <p:spPr bwMode="black">
          <a:xfrm>
            <a:off x="457200" y="479425"/>
            <a:ext cx="1483418" cy="310896"/>
          </a:xfrm>
          <a:prstGeom prst="rect">
            <a:avLst/>
          </a:prstGeom>
        </p:spPr>
      </p:pic>
      <p:pic>
        <p:nvPicPr>
          <p:cNvPr id="7" name="Picture 6"/>
          <p:cNvPicPr>
            <a:picLocks noChangeAspect="1"/>
          </p:cNvPicPr>
          <p:nvPr userDrawn="1"/>
        </p:nvPicPr>
        <p:blipFill rotWithShape="1">
          <a:blip r:embed="rId3"/>
          <a:srcRect l="36954" t="21189" r="15525" b="7567"/>
          <a:stretch/>
        </p:blipFill>
        <p:spPr>
          <a:xfrm>
            <a:off x="5440364" y="1"/>
            <a:ext cx="6996112" cy="6995517"/>
          </a:xfrm>
          <a:prstGeom prst="rect">
            <a:avLst/>
          </a:prstGeom>
        </p:spPr>
      </p:pic>
    </p:spTree>
    <p:extLst>
      <p:ext uri="{BB962C8B-B14F-4D97-AF65-F5344CB8AC3E}">
        <p14:creationId xmlns:p14="http://schemas.microsoft.com/office/powerpoint/2010/main" val="37792509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50"/>
            <a:ext cx="11888787" cy="2308324"/>
          </a:xfrm>
        </p:spPr>
        <p:txBody>
          <a:bodyPr>
            <a:spAutoFit/>
          </a:bodyPr>
          <a:lstStyle>
            <a:lvl1pPr marL="0" indent="0">
              <a:buNone/>
              <a:defRPr/>
            </a:lvl1pPr>
            <a:lvl2pPr marL="228557" indent="0">
              <a:buNone/>
              <a:defRPr/>
            </a:lvl2pPr>
            <a:lvl3pPr marL="457112" indent="0">
              <a:buNone/>
              <a:defRPr/>
            </a:lvl3pPr>
            <a:lvl4pPr marL="685669" indent="0">
              <a:buNone/>
              <a:defRPr/>
            </a:lvl4pPr>
            <a:lvl5pPr marL="914224"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1054315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74703" y="1211287"/>
            <a:ext cx="11888787" cy="231170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53949513"/>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39" indent="0">
              <a:buFont typeface="Wingdings" panose="05000000000000000000" pitchFamily="2" charset="2"/>
              <a:buNone/>
              <a:defRPr sz="2400" b="0"/>
            </a:lvl2pPr>
            <a:lvl3pPr marL="450763" indent="0">
              <a:buFont typeface="Wingdings" panose="05000000000000000000" pitchFamily="2" charset="2"/>
              <a:buNone/>
              <a:tabLst/>
              <a:defRPr sz="2200" b="0"/>
            </a:lvl3pPr>
            <a:lvl4pPr marL="652336" indent="0">
              <a:buFont typeface="Wingdings" panose="05000000000000000000" pitchFamily="2" charset="2"/>
              <a:buNone/>
              <a:defRPr sz="2200" b="0"/>
            </a:lvl4pPr>
            <a:lvl5pPr marL="853911"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8"/>
            <a:ext cx="5486399" cy="2511229"/>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39"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763"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336"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3911"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251" marR="0" lvl="0" indent="-514251" algn="l" defTabSz="932563" rtl="0" eaLnBrk="1" fontAlgn="auto" latinLnBrk="0" hangingPunct="1">
              <a:lnSpc>
                <a:spcPct val="90000"/>
              </a:lnSpc>
              <a:spcBef>
                <a:spcPts val="1224"/>
              </a:spcBef>
              <a:spcAft>
                <a:spcPts val="0"/>
              </a:spcAft>
              <a:buClr>
                <a:schemeClr val="tx1"/>
              </a:buClr>
              <a:buSzPct val="90000"/>
              <a:tabLst/>
            </a:pPr>
            <a:r>
              <a:rPr lang="en-US"/>
              <a:t>Edit Master text styles</a:t>
            </a:r>
          </a:p>
          <a:p>
            <a:pPr marL="514251" marR="0" lvl="1" indent="-514251" algn="l" defTabSz="932563" rtl="0" eaLnBrk="1" fontAlgn="auto" latinLnBrk="0" hangingPunct="1">
              <a:lnSpc>
                <a:spcPct val="90000"/>
              </a:lnSpc>
              <a:spcBef>
                <a:spcPts val="1224"/>
              </a:spcBef>
              <a:spcAft>
                <a:spcPts val="0"/>
              </a:spcAft>
              <a:buClr>
                <a:schemeClr val="tx1"/>
              </a:buClr>
              <a:buSzPct val="90000"/>
              <a:tabLst/>
            </a:pPr>
            <a:r>
              <a:rPr lang="en-US"/>
              <a:t>Second level</a:t>
            </a:r>
          </a:p>
          <a:p>
            <a:pPr marL="514251" marR="0" lvl="2" indent="-514251" algn="l" defTabSz="932563" rtl="0" eaLnBrk="1" fontAlgn="auto" latinLnBrk="0" hangingPunct="1">
              <a:lnSpc>
                <a:spcPct val="90000"/>
              </a:lnSpc>
              <a:spcBef>
                <a:spcPts val="1224"/>
              </a:spcBef>
              <a:spcAft>
                <a:spcPts val="0"/>
              </a:spcAft>
              <a:buClr>
                <a:schemeClr val="tx1"/>
              </a:buClr>
              <a:buSzPct val="90000"/>
              <a:tabLst/>
            </a:pPr>
            <a:r>
              <a:rPr lang="en-US"/>
              <a:t>Third level</a:t>
            </a:r>
          </a:p>
          <a:p>
            <a:pPr marL="514251" marR="0" lvl="3" indent="-514251" algn="l" defTabSz="932563" rtl="0" eaLnBrk="1" fontAlgn="auto" latinLnBrk="0" hangingPunct="1">
              <a:lnSpc>
                <a:spcPct val="90000"/>
              </a:lnSpc>
              <a:spcBef>
                <a:spcPts val="1224"/>
              </a:spcBef>
              <a:spcAft>
                <a:spcPts val="0"/>
              </a:spcAft>
              <a:buClr>
                <a:schemeClr val="tx1"/>
              </a:buClr>
              <a:buSzPct val="90000"/>
              <a:tabLst/>
            </a:pPr>
            <a:r>
              <a:rPr lang="en-US"/>
              <a:t>Fourth level</a:t>
            </a:r>
          </a:p>
          <a:p>
            <a:pPr marL="514251" marR="0" lvl="4" indent="-514251" algn="l" defTabSz="932563" rtl="0" eaLnBrk="1" fontAlgn="auto" latinLnBrk="0" hangingPunct="1">
              <a:lnSpc>
                <a:spcPct val="90000"/>
              </a:lnSpc>
              <a:spcBef>
                <a:spcPts val="1224"/>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2904164879"/>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1287"/>
            <a:ext cx="5486399" cy="2157514"/>
          </a:xfrm>
        </p:spPr>
        <p:txBody>
          <a:bodyPr wrap="square">
            <a:spAutoFit/>
          </a:bodyPr>
          <a:lstStyle>
            <a:lvl1pPr marL="231730" indent="-231730">
              <a:spcBef>
                <a:spcPts val="1224"/>
              </a:spcBef>
              <a:buClr>
                <a:schemeClr val="tx1"/>
              </a:buClr>
              <a:buFont typeface="Wingdings" panose="05000000000000000000" pitchFamily="2" charset="2"/>
              <a:buChar char=""/>
              <a:defRPr sz="3000" b="0">
                <a:latin typeface="+mn-lt"/>
              </a:defRPr>
            </a:lvl1pPr>
            <a:lvl2pPr marL="426956" indent="-171417">
              <a:buFont typeface="Wingdings" panose="05000000000000000000" pitchFamily="2" charset="2"/>
              <a:buChar char=""/>
              <a:defRPr sz="2400" b="0"/>
            </a:lvl2pPr>
            <a:lvl3pPr marL="639640" indent="-188876">
              <a:buFont typeface="Wingdings" panose="05000000000000000000" pitchFamily="2" charset="2"/>
              <a:buChar char=""/>
              <a:tabLst/>
              <a:defRPr sz="2200" b="0"/>
            </a:lvl3pPr>
            <a:lvl4pPr marL="828516" indent="-176180">
              <a:buFont typeface="Wingdings" panose="05000000000000000000" pitchFamily="2" charset="2"/>
              <a:buChar char=""/>
              <a:defRPr sz="2200" b="0"/>
            </a:lvl4pPr>
            <a:lvl5pPr marL="1023741" indent="-169831">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8"/>
            <a:ext cx="5486399" cy="2511229"/>
          </a:xfrm>
        </p:spPr>
        <p:txBody>
          <a:bodyPr wrap="square">
            <a:spAutoFit/>
          </a:bodyPr>
          <a:lstStyle>
            <a:lvl1pPr marL="287282" indent="-287282">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373" indent="-342834">
              <a:defRPr lang="en-US" sz="2400" b="0" kern="1200" spc="0" baseline="0" dirty="0">
                <a:gradFill>
                  <a:gsLst>
                    <a:gs pos="1250">
                      <a:schemeClr val="tx1"/>
                    </a:gs>
                    <a:gs pos="100000">
                      <a:schemeClr val="tx1"/>
                    </a:gs>
                  </a:gsLst>
                  <a:lin ang="5400000" scaled="0"/>
                </a:gradFill>
                <a:latin typeface="+mn-lt"/>
                <a:ea typeface="+mn-ea"/>
                <a:cs typeface="+mn-cs"/>
              </a:defRPr>
            </a:lvl2pPr>
            <a:lvl3pPr marL="793597" indent="-342834">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170" indent="-342834">
              <a:defRPr lang="en-US" sz="2200" b="0" kern="1200" spc="0" baseline="0" dirty="0">
                <a:gradFill>
                  <a:gsLst>
                    <a:gs pos="1250">
                      <a:schemeClr val="tx1"/>
                    </a:gs>
                    <a:gs pos="100000">
                      <a:schemeClr val="tx1"/>
                    </a:gs>
                  </a:gsLst>
                  <a:lin ang="5400000" scaled="0"/>
                </a:gradFill>
                <a:latin typeface="+mn-lt"/>
                <a:ea typeface="+mn-ea"/>
                <a:cs typeface="+mn-cs"/>
              </a:defRPr>
            </a:lvl4pPr>
            <a:lvl5pPr marL="1196746" indent="-342834">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30" marR="0" lvl="0"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730" marR="0" lvl="1"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30" marR="0" lvl="2"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30" marR="0" lvl="3"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30" marR="0" lvl="4"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3999676818"/>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lvl1pPr>
              <a:defRPr>
                <a:solidFill>
                  <a:srgbClr val="353535"/>
                </a:solidFill>
              </a:defRPr>
            </a:lvl1pPr>
          </a:lstStyle>
          <a:p>
            <a:r>
              <a:rPr lang="en-US" dirty="0"/>
              <a:t>Click to edit Master title style</a:t>
            </a:r>
          </a:p>
        </p:txBody>
      </p:sp>
      <p:sp>
        <p:nvSpPr>
          <p:cNvPr id="3" name="Text Placeholder 2"/>
          <p:cNvSpPr>
            <a:spLocks noGrp="1"/>
          </p:cNvSpPr>
          <p:nvPr>
            <p:ph type="body" sz="quarter" idx="10"/>
          </p:nvPr>
        </p:nvSpPr>
        <p:spPr>
          <a:xfrm>
            <a:off x="274702" y="1211287"/>
            <a:ext cx="11888787" cy="2308324"/>
          </a:xfrm>
        </p:spPr>
        <p:txBody>
          <a:bodyPr/>
          <a:lstStyle>
            <a:lvl1pPr>
              <a:defRPr>
                <a:solidFill>
                  <a:srgbClr val="353535"/>
                </a:solidFill>
              </a:defRPr>
            </a:lvl1pPr>
            <a:lvl2pPr>
              <a:defRPr>
                <a:solidFill>
                  <a:srgbClr val="353535"/>
                </a:solidFill>
              </a:defRPr>
            </a:lvl2pPr>
            <a:lvl3pPr>
              <a:defRPr>
                <a:solidFill>
                  <a:srgbClr val="353535"/>
                </a:solidFill>
              </a:defRPr>
            </a:lvl3pPr>
            <a:lvl4pPr>
              <a:defRPr>
                <a:solidFill>
                  <a:srgbClr val="353535"/>
                </a:solidFill>
              </a:defRPr>
            </a:lvl4pPr>
            <a:lvl5pPr>
              <a:defRPr>
                <a:solidFill>
                  <a:srgbClr val="353535"/>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03268474"/>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96964580"/>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9" y="3954463"/>
            <a:ext cx="10058401" cy="738664"/>
          </a:xfrm>
          <a:noFill/>
        </p:spPr>
        <p:txBody>
          <a:bodyPr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1298860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198"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25036287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034293581"/>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40674766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799" baseline="0">
                <a:gradFill>
                  <a:gsLst>
                    <a:gs pos="1250">
                      <a:schemeClr val="tx1"/>
                    </a:gs>
                    <a:gs pos="100000">
                      <a:schemeClr val="tx1"/>
                    </a:gs>
                  </a:gsLst>
                  <a:lin ang="5400000" scaled="0"/>
                </a:gradFill>
              </a:defRPr>
            </a:lvl1pPr>
          </a:lstStyle>
          <a:p>
            <a:r>
              <a:rPr lang="en-US"/>
              <a:t>Square photo layout</a:t>
            </a:r>
          </a:p>
        </p:txBody>
      </p:sp>
      <p:sp>
        <p:nvSpPr>
          <p:cNvPr id="7"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46557825"/>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39349635"/>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791720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2270177"/>
          </a:xfrm>
        </p:spPr>
        <p:txBody>
          <a:bodyPr/>
          <a:lstStyle>
            <a:lvl1pPr marL="0" indent="0">
              <a:buNone/>
              <a:defRPr sz="3299">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48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494"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40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79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32245275"/>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213793450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a:t>Edit Master text styles</a:t>
            </a:r>
          </a:p>
          <a:p>
            <a:pPr marL="514350" marR="0" lvl="1" indent="-514350" algn="l" defTabSz="932742" rtl="0" eaLnBrk="1" fontAlgn="auto" latinLnBrk="0" hangingPunct="1">
              <a:lnSpc>
                <a:spcPct val="90000"/>
              </a:lnSpc>
              <a:spcBef>
                <a:spcPts val="1224"/>
              </a:spcBef>
              <a:spcAft>
                <a:spcPts val="0"/>
              </a:spcAft>
              <a:buClr>
                <a:schemeClr val="tx1"/>
              </a:buClr>
              <a:buSzPct val="90000"/>
              <a:tabLst/>
            </a:pPr>
            <a:r>
              <a:rPr lang="en-US"/>
              <a:t>Second level</a:t>
            </a:r>
          </a:p>
          <a:p>
            <a:pPr marL="514350" marR="0" lvl="2" indent="-514350" algn="l" defTabSz="932742" rtl="0" eaLnBrk="1" fontAlgn="auto" latinLnBrk="0" hangingPunct="1">
              <a:lnSpc>
                <a:spcPct val="90000"/>
              </a:lnSpc>
              <a:spcBef>
                <a:spcPts val="1224"/>
              </a:spcBef>
              <a:spcAft>
                <a:spcPts val="0"/>
              </a:spcAft>
              <a:buClr>
                <a:schemeClr val="tx1"/>
              </a:buClr>
              <a:buSzPct val="90000"/>
              <a:tabLst/>
            </a:pPr>
            <a:r>
              <a:rPr lang="en-US"/>
              <a:t>Third level</a:t>
            </a:r>
          </a:p>
          <a:p>
            <a:pPr marL="514350" marR="0" lvl="3" indent="-514350" algn="l" defTabSz="932742" rtl="0" eaLnBrk="1" fontAlgn="auto" latinLnBrk="0" hangingPunct="1">
              <a:lnSpc>
                <a:spcPct val="90000"/>
              </a:lnSpc>
              <a:spcBef>
                <a:spcPts val="1224"/>
              </a:spcBef>
              <a:spcAft>
                <a:spcPts val="0"/>
              </a:spcAft>
              <a:buClr>
                <a:schemeClr val="tx1"/>
              </a:buClr>
              <a:buSzPct val="90000"/>
              <a:tabLst/>
            </a:pPr>
            <a:r>
              <a:rPr lang="en-US"/>
              <a:t>Fourth level</a:t>
            </a:r>
          </a:p>
          <a:p>
            <a:pPr marL="514350" marR="0" lvl="4" indent="-514350" algn="l" defTabSz="932742" rtl="0" eaLnBrk="1" fontAlgn="auto" latinLnBrk="0" hangingPunct="1">
              <a:lnSpc>
                <a:spcPct val="90000"/>
              </a:lnSpc>
              <a:spcBef>
                <a:spcPts val="1224"/>
              </a:spcBef>
              <a:spcAft>
                <a:spcPts val="0"/>
              </a:spcAft>
              <a:buClr>
                <a:schemeClr val="tx1"/>
              </a:buClr>
              <a:buSzPct val="90000"/>
              <a:tabLst/>
            </a:pPr>
            <a:r>
              <a:rPr lang="en-US"/>
              <a:t>Fifth level</a:t>
            </a:r>
            <a:endParaRPr lang="en-US" dirty="0"/>
          </a:p>
        </p:txBody>
      </p:sp>
    </p:spTree>
    <p:extLst>
      <p:ext uri="{BB962C8B-B14F-4D97-AF65-F5344CB8AC3E}">
        <p14:creationId xmlns:p14="http://schemas.microsoft.com/office/powerpoint/2010/main" val="2192018982"/>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6567209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9" y="1212851"/>
            <a:ext cx="11887200" cy="2176267"/>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85591898"/>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userDrawn="1"/>
        </p:nvPicPr>
        <p:blipFill>
          <a:blip r:embed="rId2"/>
          <a:stretch>
            <a:fillRect/>
          </a:stretch>
        </p:blipFill>
        <p:spPr bwMode="black">
          <a:xfrm>
            <a:off x="595914" y="597747"/>
            <a:ext cx="1393840" cy="298433"/>
          </a:xfrm>
          <a:prstGeom prst="rect">
            <a:avLst/>
          </a:prstGeom>
        </p:spPr>
      </p:pic>
      <p:sp>
        <p:nvSpPr>
          <p:cNvPr id="30" name="Rectangle 29">
            <a:extLst>
              <a:ext uri="{FF2B5EF4-FFF2-40B4-BE49-F238E27FC236}">
                <a16:creationId xmlns:a16="http://schemas.microsoft.com/office/drawing/2014/main" id="{8B2E4F62-54DC-4435-AA29-18599C177284}"/>
              </a:ext>
            </a:extLst>
          </p:cNvPr>
          <p:cNvSpPr/>
          <p:nvPr userDrawn="1"/>
        </p:nvSpPr>
        <p:spPr bwMode="gray">
          <a:xfrm>
            <a:off x="298920" y="1193732"/>
            <a:ext cx="11837321" cy="5501259"/>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grpSp>
        <p:nvGrpSpPr>
          <p:cNvPr id="3" name="Group 2">
            <a:extLst>
              <a:ext uri="{FF2B5EF4-FFF2-40B4-BE49-F238E27FC236}">
                <a16:creationId xmlns:a16="http://schemas.microsoft.com/office/drawing/2014/main" id="{56FAD87F-DBF5-4E2F-A61B-3CCEC5C7D0B9}"/>
              </a:ext>
            </a:extLst>
          </p:cNvPr>
          <p:cNvGrpSpPr/>
          <p:nvPr userDrawn="1"/>
        </p:nvGrpSpPr>
        <p:grpSpPr bwMode="ltGray">
          <a:xfrm>
            <a:off x="8885482" y="1806920"/>
            <a:ext cx="3550994" cy="4279614"/>
            <a:chOff x="8710812" y="1771650"/>
            <a:chExt cx="3481189" cy="4196081"/>
          </a:xfrm>
        </p:grpSpPr>
        <p:sp>
          <p:nvSpPr>
            <p:cNvPr id="32" name="Freeform 5">
              <a:extLst>
                <a:ext uri="{FF2B5EF4-FFF2-40B4-BE49-F238E27FC236}">
                  <a16:creationId xmlns:a16="http://schemas.microsoft.com/office/drawing/2014/main" id="{6B0365F1-E7DF-4958-962E-9FFD3A394140}"/>
                </a:ext>
              </a:extLst>
            </p:cNvPr>
            <p:cNvSpPr>
              <a:spLocks/>
            </p:cNvSpPr>
            <p:nvPr userDrawn="1"/>
          </p:nvSpPr>
          <p:spPr bwMode="ltGray">
            <a:xfrm>
              <a:off x="9246854" y="3720628"/>
              <a:ext cx="531187" cy="974975"/>
            </a:xfrm>
            <a:custGeom>
              <a:avLst/>
              <a:gdLst>
                <a:gd name="T0" fmla="*/ 547 w 547"/>
                <a:gd name="T1" fmla="*/ 704 h 1004"/>
                <a:gd name="T2" fmla="*/ 0 w 547"/>
                <a:gd name="T3" fmla="*/ 1004 h 1004"/>
                <a:gd name="T4" fmla="*/ 0 w 547"/>
                <a:gd name="T5" fmla="*/ 300 h 1004"/>
                <a:gd name="T6" fmla="*/ 547 w 547"/>
                <a:gd name="T7" fmla="*/ 0 h 1004"/>
                <a:gd name="T8" fmla="*/ 547 w 547"/>
                <a:gd name="T9" fmla="*/ 704 h 1004"/>
              </a:gdLst>
              <a:ahLst/>
              <a:cxnLst>
                <a:cxn ang="0">
                  <a:pos x="T0" y="T1"/>
                </a:cxn>
                <a:cxn ang="0">
                  <a:pos x="T2" y="T3"/>
                </a:cxn>
                <a:cxn ang="0">
                  <a:pos x="T4" y="T5"/>
                </a:cxn>
                <a:cxn ang="0">
                  <a:pos x="T6" y="T7"/>
                </a:cxn>
                <a:cxn ang="0">
                  <a:pos x="T8" y="T9"/>
                </a:cxn>
              </a:cxnLst>
              <a:rect l="0" t="0" r="r" b="b"/>
              <a:pathLst>
                <a:path w="547" h="1004">
                  <a:moveTo>
                    <a:pt x="547" y="704"/>
                  </a:moveTo>
                  <a:lnTo>
                    <a:pt x="0" y="1004"/>
                  </a:lnTo>
                  <a:lnTo>
                    <a:pt x="0" y="300"/>
                  </a:lnTo>
                  <a:lnTo>
                    <a:pt x="547" y="0"/>
                  </a:lnTo>
                  <a:lnTo>
                    <a:pt x="547" y="704"/>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33" name="Freeform 6">
              <a:extLst>
                <a:ext uri="{FF2B5EF4-FFF2-40B4-BE49-F238E27FC236}">
                  <a16:creationId xmlns:a16="http://schemas.microsoft.com/office/drawing/2014/main" id="{39253E4C-431D-4257-8CC7-C1456CD2F32D}"/>
                </a:ext>
              </a:extLst>
            </p:cNvPr>
            <p:cNvSpPr>
              <a:spLocks/>
            </p:cNvSpPr>
            <p:nvPr userDrawn="1"/>
          </p:nvSpPr>
          <p:spPr bwMode="ltGray">
            <a:xfrm>
              <a:off x="9778040" y="3720628"/>
              <a:ext cx="532157" cy="974975"/>
            </a:xfrm>
            <a:custGeom>
              <a:avLst/>
              <a:gdLst>
                <a:gd name="T0" fmla="*/ 0 w 548"/>
                <a:gd name="T1" fmla="*/ 704 h 1004"/>
                <a:gd name="T2" fmla="*/ 548 w 548"/>
                <a:gd name="T3" fmla="*/ 1004 h 1004"/>
                <a:gd name="T4" fmla="*/ 548 w 548"/>
                <a:gd name="T5" fmla="*/ 300 h 1004"/>
                <a:gd name="T6" fmla="*/ 0 w 548"/>
                <a:gd name="T7" fmla="*/ 0 h 1004"/>
                <a:gd name="T8" fmla="*/ 0 w 548"/>
                <a:gd name="T9" fmla="*/ 704 h 1004"/>
              </a:gdLst>
              <a:ahLst/>
              <a:cxnLst>
                <a:cxn ang="0">
                  <a:pos x="T0" y="T1"/>
                </a:cxn>
                <a:cxn ang="0">
                  <a:pos x="T2" y="T3"/>
                </a:cxn>
                <a:cxn ang="0">
                  <a:pos x="T4" y="T5"/>
                </a:cxn>
                <a:cxn ang="0">
                  <a:pos x="T6" y="T7"/>
                </a:cxn>
                <a:cxn ang="0">
                  <a:pos x="T8" y="T9"/>
                </a:cxn>
              </a:cxnLst>
              <a:rect l="0" t="0" r="r" b="b"/>
              <a:pathLst>
                <a:path w="548" h="1004">
                  <a:moveTo>
                    <a:pt x="0" y="704"/>
                  </a:moveTo>
                  <a:lnTo>
                    <a:pt x="548" y="1004"/>
                  </a:lnTo>
                  <a:lnTo>
                    <a:pt x="548" y="300"/>
                  </a:lnTo>
                  <a:lnTo>
                    <a:pt x="0" y="0"/>
                  </a:lnTo>
                  <a:lnTo>
                    <a:pt x="0" y="704"/>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34" name="Freeform 7">
              <a:extLst>
                <a:ext uri="{FF2B5EF4-FFF2-40B4-BE49-F238E27FC236}">
                  <a16:creationId xmlns:a16="http://schemas.microsoft.com/office/drawing/2014/main" id="{E928826C-9C74-4194-A556-98EC9A96F677}"/>
                </a:ext>
              </a:extLst>
            </p:cNvPr>
            <p:cNvSpPr>
              <a:spLocks/>
            </p:cNvSpPr>
            <p:nvPr userDrawn="1"/>
          </p:nvSpPr>
          <p:spPr bwMode="ltGray">
            <a:xfrm>
              <a:off x="9246854" y="4404276"/>
              <a:ext cx="1063344" cy="586538"/>
            </a:xfrm>
            <a:custGeom>
              <a:avLst/>
              <a:gdLst>
                <a:gd name="T0" fmla="*/ 547 w 1095"/>
                <a:gd name="T1" fmla="*/ 0 h 604"/>
                <a:gd name="T2" fmla="*/ 0 w 1095"/>
                <a:gd name="T3" fmla="*/ 300 h 604"/>
                <a:gd name="T4" fmla="*/ 560 w 1095"/>
                <a:gd name="T5" fmla="*/ 604 h 604"/>
                <a:gd name="T6" fmla="*/ 1095 w 1095"/>
                <a:gd name="T7" fmla="*/ 300 h 604"/>
                <a:gd name="T8" fmla="*/ 547 w 1095"/>
                <a:gd name="T9" fmla="*/ 0 h 604"/>
              </a:gdLst>
              <a:ahLst/>
              <a:cxnLst>
                <a:cxn ang="0">
                  <a:pos x="T0" y="T1"/>
                </a:cxn>
                <a:cxn ang="0">
                  <a:pos x="T2" y="T3"/>
                </a:cxn>
                <a:cxn ang="0">
                  <a:pos x="T4" y="T5"/>
                </a:cxn>
                <a:cxn ang="0">
                  <a:pos x="T6" y="T7"/>
                </a:cxn>
                <a:cxn ang="0">
                  <a:pos x="T8" y="T9"/>
                </a:cxn>
              </a:cxnLst>
              <a:rect l="0" t="0" r="r" b="b"/>
              <a:pathLst>
                <a:path w="1095" h="604">
                  <a:moveTo>
                    <a:pt x="547" y="0"/>
                  </a:moveTo>
                  <a:lnTo>
                    <a:pt x="0" y="300"/>
                  </a:lnTo>
                  <a:lnTo>
                    <a:pt x="560" y="604"/>
                  </a:lnTo>
                  <a:lnTo>
                    <a:pt x="1095" y="300"/>
                  </a:lnTo>
                  <a:lnTo>
                    <a:pt x="547" y="0"/>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35" name="Freeform 8">
              <a:extLst>
                <a:ext uri="{FF2B5EF4-FFF2-40B4-BE49-F238E27FC236}">
                  <a16:creationId xmlns:a16="http://schemas.microsoft.com/office/drawing/2014/main" id="{7ACB5DE1-DAC6-4C99-B2CC-0EB12CE0D5FE}"/>
                </a:ext>
              </a:extLst>
            </p:cNvPr>
            <p:cNvSpPr>
              <a:spLocks/>
            </p:cNvSpPr>
            <p:nvPr userDrawn="1"/>
          </p:nvSpPr>
          <p:spPr bwMode="ltGray">
            <a:xfrm>
              <a:off x="8710812"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36" name="Freeform 9">
              <a:extLst>
                <a:ext uri="{FF2B5EF4-FFF2-40B4-BE49-F238E27FC236}">
                  <a16:creationId xmlns:a16="http://schemas.microsoft.com/office/drawing/2014/main" id="{5D630C8B-3A7C-4321-A3EF-B1D0A698F738}"/>
                </a:ext>
              </a:extLst>
            </p:cNvPr>
            <p:cNvSpPr>
              <a:spLocks/>
            </p:cNvSpPr>
            <p:nvPr userDrawn="1"/>
          </p:nvSpPr>
          <p:spPr bwMode="ltGray">
            <a:xfrm>
              <a:off x="9242969" y="2748567"/>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37" name="Freeform 10">
              <a:extLst>
                <a:ext uri="{FF2B5EF4-FFF2-40B4-BE49-F238E27FC236}">
                  <a16:creationId xmlns:a16="http://schemas.microsoft.com/office/drawing/2014/main" id="{2A590461-2675-4E4A-B9BB-BF5471E89538}"/>
                </a:ext>
              </a:extLst>
            </p:cNvPr>
            <p:cNvSpPr>
              <a:spLocks/>
            </p:cNvSpPr>
            <p:nvPr userDrawn="1"/>
          </p:nvSpPr>
          <p:spPr bwMode="ltGray">
            <a:xfrm>
              <a:off x="8710812" y="3434156"/>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38" name="Freeform 11">
              <a:extLst>
                <a:ext uri="{FF2B5EF4-FFF2-40B4-BE49-F238E27FC236}">
                  <a16:creationId xmlns:a16="http://schemas.microsoft.com/office/drawing/2014/main" id="{48EAECFD-0CA3-492F-BA94-22EF6EB2205B}"/>
                </a:ext>
              </a:extLst>
            </p:cNvPr>
            <p:cNvSpPr>
              <a:spLocks/>
            </p:cNvSpPr>
            <p:nvPr userDrawn="1"/>
          </p:nvSpPr>
          <p:spPr bwMode="ltGray">
            <a:xfrm>
              <a:off x="9773185"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39" name="Freeform 12">
              <a:extLst>
                <a:ext uri="{FF2B5EF4-FFF2-40B4-BE49-F238E27FC236}">
                  <a16:creationId xmlns:a16="http://schemas.microsoft.com/office/drawing/2014/main" id="{62FFEC32-2F2F-43F4-9C21-7F15A26966AC}"/>
                </a:ext>
              </a:extLst>
            </p:cNvPr>
            <p:cNvSpPr>
              <a:spLocks/>
            </p:cNvSpPr>
            <p:nvPr userDrawn="1"/>
          </p:nvSpPr>
          <p:spPr bwMode="ltGray">
            <a:xfrm>
              <a:off x="9773185" y="3434157"/>
              <a:ext cx="1063345"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 name="connsiteX0" fmla="*/ 5005 w 10000"/>
                <a:gd name="connsiteY0" fmla="*/ 0 h 10000"/>
                <a:gd name="connsiteX1" fmla="*/ 0 w 10000"/>
                <a:gd name="connsiteY1" fmla="*/ 4967 h 10000"/>
                <a:gd name="connsiteX2" fmla="*/ 5048 w 10000"/>
                <a:gd name="connsiteY2" fmla="*/ 10000 h 10000"/>
                <a:gd name="connsiteX3" fmla="*/ 10000 w 10000"/>
                <a:gd name="connsiteY3" fmla="*/ 4967 h 10000"/>
                <a:gd name="connsiteX4" fmla="*/ 5005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5005" y="0"/>
                  </a:moveTo>
                  <a:lnTo>
                    <a:pt x="0" y="4967"/>
                  </a:lnTo>
                  <a:lnTo>
                    <a:pt x="5048" y="10000"/>
                  </a:lnTo>
                  <a:lnTo>
                    <a:pt x="10000" y="4967"/>
                  </a:lnTo>
                  <a:lnTo>
                    <a:pt x="5005"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40" name="Freeform 13">
              <a:extLst>
                <a:ext uri="{FF2B5EF4-FFF2-40B4-BE49-F238E27FC236}">
                  <a16:creationId xmlns:a16="http://schemas.microsoft.com/office/drawing/2014/main" id="{647709D2-F4CC-4414-B183-427A6D2A22AB}"/>
                </a:ext>
              </a:extLst>
            </p:cNvPr>
            <p:cNvSpPr>
              <a:spLocks/>
            </p:cNvSpPr>
            <p:nvPr userDrawn="1"/>
          </p:nvSpPr>
          <p:spPr bwMode="ltGray">
            <a:xfrm>
              <a:off x="11361823" y="2748566"/>
              <a:ext cx="534332" cy="982635"/>
            </a:xfrm>
            <a:custGeom>
              <a:avLst/>
              <a:gdLst>
                <a:gd name="T0" fmla="*/ 0 w 548"/>
                <a:gd name="T1" fmla="*/ 706 h 1006"/>
                <a:gd name="T2" fmla="*/ 548 w 548"/>
                <a:gd name="T3" fmla="*/ 1006 h 1006"/>
                <a:gd name="T4" fmla="*/ 548 w 548"/>
                <a:gd name="T5" fmla="*/ 300 h 1006"/>
                <a:gd name="T6" fmla="*/ 0 w 548"/>
                <a:gd name="T7" fmla="*/ 0 h 1006"/>
                <a:gd name="T8" fmla="*/ 0 w 548"/>
                <a:gd name="T9" fmla="*/ 706 h 1006"/>
              </a:gdLst>
              <a:ahLst/>
              <a:cxnLst>
                <a:cxn ang="0">
                  <a:pos x="T0" y="T1"/>
                </a:cxn>
                <a:cxn ang="0">
                  <a:pos x="T2" y="T3"/>
                </a:cxn>
                <a:cxn ang="0">
                  <a:pos x="T4" y="T5"/>
                </a:cxn>
                <a:cxn ang="0">
                  <a:pos x="T6" y="T7"/>
                </a:cxn>
                <a:cxn ang="0">
                  <a:pos x="T8" y="T9"/>
                </a:cxn>
              </a:cxnLst>
              <a:rect l="0" t="0" r="r" b="b"/>
              <a:pathLst>
                <a:path w="548" h="1006">
                  <a:moveTo>
                    <a:pt x="0" y="706"/>
                  </a:moveTo>
                  <a:lnTo>
                    <a:pt x="548" y="1006"/>
                  </a:lnTo>
                  <a:lnTo>
                    <a:pt x="548" y="300"/>
                  </a:lnTo>
                  <a:lnTo>
                    <a:pt x="0" y="0"/>
                  </a:lnTo>
                  <a:lnTo>
                    <a:pt x="0" y="706"/>
                  </a:lnTo>
                  <a:close/>
                </a:path>
              </a:pathLst>
            </a:custGeom>
            <a:solidFill>
              <a:srgbClr val="303030"/>
            </a:solidFill>
            <a:ln w="9525">
              <a:noFill/>
              <a:round/>
              <a:headEnd/>
              <a:tailEnd/>
            </a:ln>
          </p:spPr>
          <p:txBody>
            <a:bodyPr vert="horz" wrap="square" lIns="91440" tIns="45720" rIns="91440" bIns="45720" numCol="1" anchor="t" anchorCtr="0" compatLnSpc="1">
              <a:prstTxWarp prst="textNoShape">
                <a:avLst/>
              </a:prstTxWarp>
            </a:bodyPr>
            <a:lstStyle/>
            <a:p>
              <a:pPr lvl="0"/>
              <a:endParaRPr lang="en-US" sz="1836"/>
            </a:p>
          </p:txBody>
        </p:sp>
        <p:sp>
          <p:nvSpPr>
            <p:cNvPr id="41" name="Freeform 14">
              <a:extLst>
                <a:ext uri="{FF2B5EF4-FFF2-40B4-BE49-F238E27FC236}">
                  <a16:creationId xmlns:a16="http://schemas.microsoft.com/office/drawing/2014/main" id="{72928ABA-DF2E-4C8E-B194-7FA528229810}"/>
                </a:ext>
              </a:extLst>
            </p:cNvPr>
            <p:cNvSpPr>
              <a:spLocks/>
            </p:cNvSpPr>
            <p:nvPr userDrawn="1"/>
          </p:nvSpPr>
          <p:spPr bwMode="ltGray">
            <a:xfrm>
              <a:off x="10833616" y="3434158"/>
              <a:ext cx="1060195" cy="586539"/>
            </a:xfrm>
            <a:custGeom>
              <a:avLst/>
              <a:gdLst>
                <a:gd name="T0" fmla="*/ 548 w 1096"/>
                <a:gd name="T1" fmla="*/ 0 h 604"/>
                <a:gd name="T2" fmla="*/ 0 w 1096"/>
                <a:gd name="T3" fmla="*/ 300 h 604"/>
                <a:gd name="T4" fmla="*/ 560 w 1096"/>
                <a:gd name="T5" fmla="*/ 604 h 604"/>
                <a:gd name="T6" fmla="*/ 1096 w 1096"/>
                <a:gd name="T7" fmla="*/ 300 h 604"/>
                <a:gd name="T8" fmla="*/ 548 w 1096"/>
                <a:gd name="T9" fmla="*/ 0 h 604"/>
                <a:gd name="connsiteX0" fmla="*/ 5000 w 9956"/>
                <a:gd name="connsiteY0" fmla="*/ 0 h 10000"/>
                <a:gd name="connsiteX1" fmla="*/ 0 w 9956"/>
                <a:gd name="connsiteY1" fmla="*/ 4967 h 10000"/>
                <a:gd name="connsiteX2" fmla="*/ 5109 w 9956"/>
                <a:gd name="connsiteY2" fmla="*/ 10000 h 10000"/>
                <a:gd name="connsiteX3" fmla="*/ 9956 w 9956"/>
                <a:gd name="connsiteY3" fmla="*/ 4967 h 10000"/>
                <a:gd name="connsiteX4" fmla="*/ 5000 w 9956"/>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56" h="10000">
                  <a:moveTo>
                    <a:pt x="5000" y="0"/>
                  </a:moveTo>
                  <a:lnTo>
                    <a:pt x="0" y="4967"/>
                  </a:lnTo>
                  <a:lnTo>
                    <a:pt x="5109" y="10000"/>
                  </a:lnTo>
                  <a:lnTo>
                    <a:pt x="9956" y="4967"/>
                  </a:lnTo>
                  <a:lnTo>
                    <a:pt x="5000" y="0"/>
                  </a:lnTo>
                  <a:close/>
                </a:path>
              </a:pathLst>
            </a:custGeom>
            <a:solidFill>
              <a:srgbClr val="303030"/>
            </a:solidFill>
            <a:ln w="9525">
              <a:noFill/>
              <a:round/>
              <a:headEnd/>
              <a:tailEnd/>
            </a:ln>
          </p:spPr>
          <p:txBody>
            <a:bodyPr vert="horz" wrap="square" lIns="91440" tIns="45720" rIns="91440" bIns="45720" numCol="1" anchor="t" anchorCtr="0" compatLnSpc="1">
              <a:prstTxWarp prst="textNoShape">
                <a:avLst/>
              </a:prstTxWarp>
            </a:bodyPr>
            <a:lstStyle/>
            <a:p>
              <a:pPr lvl="0"/>
              <a:endParaRPr lang="en-US" sz="1836"/>
            </a:p>
          </p:txBody>
        </p:sp>
        <p:sp>
          <p:nvSpPr>
            <p:cNvPr id="42" name="Freeform 15">
              <a:extLst>
                <a:ext uri="{FF2B5EF4-FFF2-40B4-BE49-F238E27FC236}">
                  <a16:creationId xmlns:a16="http://schemas.microsoft.com/office/drawing/2014/main" id="{5A52C6C9-8220-4E26-B41D-1AA4F49DF9B8}"/>
                </a:ext>
              </a:extLst>
            </p:cNvPr>
            <p:cNvSpPr>
              <a:spLocks/>
            </p:cNvSpPr>
            <p:nvPr userDrawn="1"/>
          </p:nvSpPr>
          <p:spPr bwMode="ltGray">
            <a:xfrm>
              <a:off x="10299515" y="1771650"/>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43" name="Freeform 16">
              <a:extLst>
                <a:ext uri="{FF2B5EF4-FFF2-40B4-BE49-F238E27FC236}">
                  <a16:creationId xmlns:a16="http://schemas.microsoft.com/office/drawing/2014/main" id="{8548CD94-9B34-4B91-BB2B-8736861E89E1}"/>
                </a:ext>
              </a:extLst>
            </p:cNvPr>
            <p:cNvSpPr>
              <a:spLocks/>
            </p:cNvSpPr>
            <p:nvPr userDrawn="1"/>
          </p:nvSpPr>
          <p:spPr bwMode="ltGray">
            <a:xfrm>
              <a:off x="10831673" y="1771650"/>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44" name="Freeform 17">
              <a:extLst>
                <a:ext uri="{FF2B5EF4-FFF2-40B4-BE49-F238E27FC236}">
                  <a16:creationId xmlns:a16="http://schemas.microsoft.com/office/drawing/2014/main" id="{CFFFDB94-105D-4570-A938-4AD7CE4AE782}"/>
                </a:ext>
              </a:extLst>
            </p:cNvPr>
            <p:cNvSpPr>
              <a:spLocks/>
            </p:cNvSpPr>
            <p:nvPr userDrawn="1"/>
          </p:nvSpPr>
          <p:spPr bwMode="ltGray">
            <a:xfrm>
              <a:off x="10299515" y="2457240"/>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45" name="Freeform 18">
              <a:extLst>
                <a:ext uri="{FF2B5EF4-FFF2-40B4-BE49-F238E27FC236}">
                  <a16:creationId xmlns:a16="http://schemas.microsoft.com/office/drawing/2014/main" id="{AC2A78A9-4071-45DC-BAE8-1C643EDD9B01}"/>
                </a:ext>
              </a:extLst>
            </p:cNvPr>
            <p:cNvSpPr>
              <a:spLocks/>
            </p:cNvSpPr>
            <p:nvPr userDrawn="1"/>
          </p:nvSpPr>
          <p:spPr bwMode="ltGray">
            <a:xfrm>
              <a:off x="11364801" y="1771650"/>
              <a:ext cx="531187" cy="976917"/>
            </a:xfrm>
            <a:custGeom>
              <a:avLst/>
              <a:gdLst>
                <a:gd name="T0" fmla="*/ 547 w 547"/>
                <a:gd name="T1" fmla="*/ 706 h 1006"/>
                <a:gd name="T2" fmla="*/ 0 w 547"/>
                <a:gd name="T3" fmla="*/ 1006 h 1006"/>
                <a:gd name="T4" fmla="*/ 0 w 547"/>
                <a:gd name="T5" fmla="*/ 300 h 1006"/>
                <a:gd name="T6" fmla="*/ 547 w 547"/>
                <a:gd name="T7" fmla="*/ 0 h 1006"/>
                <a:gd name="T8" fmla="*/ 547 w 547"/>
                <a:gd name="T9" fmla="*/ 706 h 1006"/>
              </a:gdLst>
              <a:ahLst/>
              <a:cxnLst>
                <a:cxn ang="0">
                  <a:pos x="T0" y="T1"/>
                </a:cxn>
                <a:cxn ang="0">
                  <a:pos x="T2" y="T3"/>
                </a:cxn>
                <a:cxn ang="0">
                  <a:pos x="T4" y="T5"/>
                </a:cxn>
                <a:cxn ang="0">
                  <a:pos x="T6" y="T7"/>
                </a:cxn>
                <a:cxn ang="0">
                  <a:pos x="T8" y="T9"/>
                </a:cxn>
              </a:cxnLst>
              <a:rect l="0" t="0" r="r" b="b"/>
              <a:pathLst>
                <a:path w="547" h="1006">
                  <a:moveTo>
                    <a:pt x="547" y="706"/>
                  </a:moveTo>
                  <a:lnTo>
                    <a:pt x="0" y="1006"/>
                  </a:lnTo>
                  <a:lnTo>
                    <a:pt x="0" y="300"/>
                  </a:lnTo>
                  <a:lnTo>
                    <a:pt x="547" y="0"/>
                  </a:lnTo>
                  <a:lnTo>
                    <a:pt x="547"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57" name="Freeform: Shape 56">
              <a:extLst>
                <a:ext uri="{FF2B5EF4-FFF2-40B4-BE49-F238E27FC236}">
                  <a16:creationId xmlns:a16="http://schemas.microsoft.com/office/drawing/2014/main" id="{6A0EEF9B-FB8E-409B-A24F-BD7570B88204}"/>
                </a:ext>
              </a:extLst>
            </p:cNvPr>
            <p:cNvSpPr>
              <a:spLocks/>
            </p:cNvSpPr>
            <p:nvPr userDrawn="1"/>
          </p:nvSpPr>
          <p:spPr bwMode="ltGray">
            <a:xfrm>
              <a:off x="11895988" y="1771650"/>
              <a:ext cx="296013" cy="847641"/>
            </a:xfrm>
            <a:custGeom>
              <a:avLst/>
              <a:gdLst>
                <a:gd name="connsiteX0" fmla="*/ 0 w 296013"/>
                <a:gd name="connsiteY0" fmla="*/ 0 h 847641"/>
                <a:gd name="connsiteX1" fmla="*/ 296013 w 296013"/>
                <a:gd name="connsiteY1" fmla="*/ 162051 h 847641"/>
                <a:gd name="connsiteX2" fmla="*/ 296013 w 296013"/>
                <a:gd name="connsiteY2" fmla="*/ 847641 h 847641"/>
                <a:gd name="connsiteX3" fmla="*/ 0 w 296013"/>
                <a:gd name="connsiteY3" fmla="*/ 685590 h 847641"/>
              </a:gdLst>
              <a:ahLst/>
              <a:cxnLst>
                <a:cxn ang="0">
                  <a:pos x="connsiteX0" y="connsiteY0"/>
                </a:cxn>
                <a:cxn ang="0">
                  <a:pos x="connsiteX1" y="connsiteY1"/>
                </a:cxn>
                <a:cxn ang="0">
                  <a:pos x="connsiteX2" y="connsiteY2"/>
                </a:cxn>
                <a:cxn ang="0">
                  <a:pos x="connsiteX3" y="connsiteY3"/>
                </a:cxn>
              </a:cxnLst>
              <a:rect l="l" t="t" r="r" b="b"/>
              <a:pathLst>
                <a:path w="296013" h="847641">
                  <a:moveTo>
                    <a:pt x="0" y="0"/>
                  </a:moveTo>
                  <a:lnTo>
                    <a:pt x="296013" y="162051"/>
                  </a:lnTo>
                  <a:lnTo>
                    <a:pt x="296013" y="847641"/>
                  </a:lnTo>
                  <a:lnTo>
                    <a:pt x="0" y="685590"/>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sz="1836"/>
            </a:p>
          </p:txBody>
        </p:sp>
        <p:sp>
          <p:nvSpPr>
            <p:cNvPr id="59" name="Freeform: Shape 58">
              <a:extLst>
                <a:ext uri="{FF2B5EF4-FFF2-40B4-BE49-F238E27FC236}">
                  <a16:creationId xmlns:a16="http://schemas.microsoft.com/office/drawing/2014/main" id="{390FC8DE-C4AD-4BD3-9506-276C17F0C333}"/>
                </a:ext>
              </a:extLst>
            </p:cNvPr>
            <p:cNvSpPr>
              <a:spLocks/>
            </p:cNvSpPr>
            <p:nvPr userDrawn="1"/>
          </p:nvSpPr>
          <p:spPr bwMode="ltGray">
            <a:xfrm>
              <a:off x="11364800" y="2457240"/>
              <a:ext cx="827200" cy="593577"/>
            </a:xfrm>
            <a:custGeom>
              <a:avLst/>
              <a:gdLst>
                <a:gd name="connsiteX0" fmla="*/ 531141 w 827200"/>
                <a:gd name="connsiteY0" fmla="*/ 0 h 593577"/>
                <a:gd name="connsiteX1" fmla="*/ 827200 w 827200"/>
                <a:gd name="connsiteY1" fmla="*/ 162066 h 593577"/>
                <a:gd name="connsiteX2" fmla="*/ 827200 w 827200"/>
                <a:gd name="connsiteY2" fmla="*/ 425095 h 593577"/>
                <a:gd name="connsiteX3" fmla="*/ 529758 w 827200"/>
                <a:gd name="connsiteY3" fmla="*/ 593577 h 593577"/>
                <a:gd name="connsiteX4" fmla="*/ 0 w 827200"/>
                <a:gd name="connsiteY4" fmla="*/ 291334 h 593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7200" h="593577">
                  <a:moveTo>
                    <a:pt x="531141" y="0"/>
                  </a:moveTo>
                  <a:lnTo>
                    <a:pt x="827200" y="162066"/>
                  </a:lnTo>
                  <a:lnTo>
                    <a:pt x="827200" y="425095"/>
                  </a:lnTo>
                  <a:lnTo>
                    <a:pt x="529758" y="593577"/>
                  </a:lnTo>
                  <a:lnTo>
                    <a:pt x="0" y="291334"/>
                  </a:lnTo>
                  <a:close/>
                </a:path>
              </a:pathLst>
            </a:custGeom>
            <a:solidFill>
              <a:srgbClr val="303030"/>
            </a:solidFill>
            <a:ln w="9525">
              <a:solidFill>
                <a:srgbClr val="303030"/>
              </a:solidFill>
              <a:round/>
              <a:headEnd/>
              <a:tailEnd/>
            </a:ln>
          </p:spPr>
          <p:txBody>
            <a:bodyPr vert="horz" wrap="square" lIns="91440" tIns="45720" rIns="91440" bIns="45720" numCol="1" anchor="t" anchorCtr="0" compatLnSpc="1">
              <a:prstTxWarp prst="textNoShape">
                <a:avLst/>
              </a:prstTxWarp>
              <a:noAutofit/>
            </a:bodyPr>
            <a:lstStyle/>
            <a:p>
              <a:pPr lvl="0"/>
              <a:endParaRPr lang="en-US" sz="1836"/>
            </a:p>
          </p:txBody>
        </p:sp>
        <p:sp>
          <p:nvSpPr>
            <p:cNvPr id="48" name="Freeform 21">
              <a:extLst>
                <a:ext uri="{FF2B5EF4-FFF2-40B4-BE49-F238E27FC236}">
                  <a16:creationId xmlns:a16="http://schemas.microsoft.com/office/drawing/2014/main" id="{77297A5A-69AC-4DF4-95F9-A09D48D814E3}"/>
                </a:ext>
              </a:extLst>
            </p:cNvPr>
            <p:cNvSpPr>
              <a:spLocks/>
            </p:cNvSpPr>
            <p:nvPr userDrawn="1"/>
          </p:nvSpPr>
          <p:spPr bwMode="ltGray">
            <a:xfrm>
              <a:off x="10316024" y="4400391"/>
              <a:ext cx="531187" cy="976917"/>
            </a:xfrm>
            <a:custGeom>
              <a:avLst/>
              <a:gdLst>
                <a:gd name="T0" fmla="*/ 547 w 547"/>
                <a:gd name="T1" fmla="*/ 707 h 1006"/>
                <a:gd name="T2" fmla="*/ 0 w 547"/>
                <a:gd name="T3" fmla="*/ 1006 h 1006"/>
                <a:gd name="T4" fmla="*/ 0 w 547"/>
                <a:gd name="T5" fmla="*/ 300 h 1006"/>
                <a:gd name="T6" fmla="*/ 547 w 547"/>
                <a:gd name="T7" fmla="*/ 0 h 1006"/>
                <a:gd name="T8" fmla="*/ 547 w 547"/>
                <a:gd name="T9" fmla="*/ 707 h 1006"/>
              </a:gdLst>
              <a:ahLst/>
              <a:cxnLst>
                <a:cxn ang="0">
                  <a:pos x="T0" y="T1"/>
                </a:cxn>
                <a:cxn ang="0">
                  <a:pos x="T2" y="T3"/>
                </a:cxn>
                <a:cxn ang="0">
                  <a:pos x="T4" y="T5"/>
                </a:cxn>
                <a:cxn ang="0">
                  <a:pos x="T6" y="T7"/>
                </a:cxn>
                <a:cxn ang="0">
                  <a:pos x="T8" y="T9"/>
                </a:cxn>
              </a:cxnLst>
              <a:rect l="0" t="0" r="r" b="b"/>
              <a:pathLst>
                <a:path w="547" h="1006">
                  <a:moveTo>
                    <a:pt x="547" y="707"/>
                  </a:moveTo>
                  <a:lnTo>
                    <a:pt x="0" y="1006"/>
                  </a:lnTo>
                  <a:lnTo>
                    <a:pt x="0" y="300"/>
                  </a:lnTo>
                  <a:lnTo>
                    <a:pt x="547" y="0"/>
                  </a:lnTo>
                  <a:lnTo>
                    <a:pt x="547" y="707"/>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49" name="Freeform 22">
              <a:extLst>
                <a:ext uri="{FF2B5EF4-FFF2-40B4-BE49-F238E27FC236}">
                  <a16:creationId xmlns:a16="http://schemas.microsoft.com/office/drawing/2014/main" id="{E65087DC-7AC8-4AA7-9010-A067ADE1CF79}"/>
                </a:ext>
              </a:extLst>
            </p:cNvPr>
            <p:cNvSpPr>
              <a:spLocks/>
            </p:cNvSpPr>
            <p:nvPr userDrawn="1"/>
          </p:nvSpPr>
          <p:spPr bwMode="ltGray">
            <a:xfrm>
              <a:off x="10847210" y="4400391"/>
              <a:ext cx="532157" cy="976917"/>
            </a:xfrm>
            <a:custGeom>
              <a:avLst/>
              <a:gdLst>
                <a:gd name="T0" fmla="*/ 0 w 548"/>
                <a:gd name="T1" fmla="*/ 707 h 1006"/>
                <a:gd name="T2" fmla="*/ 548 w 548"/>
                <a:gd name="T3" fmla="*/ 1006 h 1006"/>
                <a:gd name="T4" fmla="*/ 548 w 548"/>
                <a:gd name="T5" fmla="*/ 300 h 1006"/>
                <a:gd name="T6" fmla="*/ 0 w 548"/>
                <a:gd name="T7" fmla="*/ 0 h 1006"/>
                <a:gd name="T8" fmla="*/ 0 w 548"/>
                <a:gd name="T9" fmla="*/ 707 h 1006"/>
              </a:gdLst>
              <a:ahLst/>
              <a:cxnLst>
                <a:cxn ang="0">
                  <a:pos x="T0" y="T1"/>
                </a:cxn>
                <a:cxn ang="0">
                  <a:pos x="T2" y="T3"/>
                </a:cxn>
                <a:cxn ang="0">
                  <a:pos x="T4" y="T5"/>
                </a:cxn>
                <a:cxn ang="0">
                  <a:pos x="T6" y="T7"/>
                </a:cxn>
                <a:cxn ang="0">
                  <a:pos x="T8" y="T9"/>
                </a:cxn>
              </a:cxnLst>
              <a:rect l="0" t="0" r="r" b="b"/>
              <a:pathLst>
                <a:path w="548" h="1006">
                  <a:moveTo>
                    <a:pt x="0" y="707"/>
                  </a:moveTo>
                  <a:lnTo>
                    <a:pt x="548" y="1006"/>
                  </a:lnTo>
                  <a:lnTo>
                    <a:pt x="548" y="300"/>
                  </a:lnTo>
                  <a:lnTo>
                    <a:pt x="0" y="0"/>
                  </a:lnTo>
                  <a:lnTo>
                    <a:pt x="0" y="707"/>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50" name="Freeform 23">
              <a:extLst>
                <a:ext uri="{FF2B5EF4-FFF2-40B4-BE49-F238E27FC236}">
                  <a16:creationId xmlns:a16="http://schemas.microsoft.com/office/drawing/2014/main" id="{3B4C2EBB-4C89-4380-A5E7-A7BD40C2B90E}"/>
                </a:ext>
              </a:extLst>
            </p:cNvPr>
            <p:cNvSpPr>
              <a:spLocks/>
            </p:cNvSpPr>
            <p:nvPr userDrawn="1"/>
          </p:nvSpPr>
          <p:spPr bwMode="ltGray">
            <a:xfrm>
              <a:off x="10316024" y="5086952"/>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51" name="Freeform 24">
              <a:extLst>
                <a:ext uri="{FF2B5EF4-FFF2-40B4-BE49-F238E27FC236}">
                  <a16:creationId xmlns:a16="http://schemas.microsoft.com/office/drawing/2014/main" id="{0D7CD4FA-6D18-4E1F-9C7D-91AA2E32B2BC}"/>
                </a:ext>
              </a:extLst>
            </p:cNvPr>
            <p:cNvSpPr>
              <a:spLocks/>
            </p:cNvSpPr>
            <p:nvPr userDrawn="1"/>
          </p:nvSpPr>
          <p:spPr bwMode="ltGray">
            <a:xfrm>
              <a:off x="8720523" y="4697545"/>
              <a:ext cx="531187" cy="974975"/>
            </a:xfrm>
            <a:custGeom>
              <a:avLst/>
              <a:gdLst>
                <a:gd name="T0" fmla="*/ 547 w 547"/>
                <a:gd name="T1" fmla="*/ 705 h 1004"/>
                <a:gd name="T2" fmla="*/ 0 w 547"/>
                <a:gd name="T3" fmla="*/ 1004 h 1004"/>
                <a:gd name="T4" fmla="*/ 0 w 547"/>
                <a:gd name="T5" fmla="*/ 298 h 1004"/>
                <a:gd name="T6" fmla="*/ 547 w 547"/>
                <a:gd name="T7" fmla="*/ 0 h 1004"/>
                <a:gd name="T8" fmla="*/ 547 w 547"/>
                <a:gd name="T9" fmla="*/ 705 h 1004"/>
              </a:gdLst>
              <a:ahLst/>
              <a:cxnLst>
                <a:cxn ang="0">
                  <a:pos x="T0" y="T1"/>
                </a:cxn>
                <a:cxn ang="0">
                  <a:pos x="T2" y="T3"/>
                </a:cxn>
                <a:cxn ang="0">
                  <a:pos x="T4" y="T5"/>
                </a:cxn>
                <a:cxn ang="0">
                  <a:pos x="T6" y="T7"/>
                </a:cxn>
                <a:cxn ang="0">
                  <a:pos x="T8" y="T9"/>
                </a:cxn>
              </a:cxnLst>
              <a:rect l="0" t="0" r="r" b="b"/>
              <a:pathLst>
                <a:path w="547" h="1004">
                  <a:moveTo>
                    <a:pt x="547" y="705"/>
                  </a:moveTo>
                  <a:lnTo>
                    <a:pt x="0" y="1004"/>
                  </a:lnTo>
                  <a:lnTo>
                    <a:pt x="0" y="298"/>
                  </a:lnTo>
                  <a:lnTo>
                    <a:pt x="547" y="0"/>
                  </a:lnTo>
                  <a:lnTo>
                    <a:pt x="547" y="705"/>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52" name="Freeform 25">
              <a:extLst>
                <a:ext uri="{FF2B5EF4-FFF2-40B4-BE49-F238E27FC236}">
                  <a16:creationId xmlns:a16="http://schemas.microsoft.com/office/drawing/2014/main" id="{5D06D6BE-8F81-4F1F-9E44-429E129C1957}"/>
                </a:ext>
              </a:extLst>
            </p:cNvPr>
            <p:cNvSpPr>
              <a:spLocks/>
            </p:cNvSpPr>
            <p:nvPr userDrawn="1"/>
          </p:nvSpPr>
          <p:spPr bwMode="ltGray">
            <a:xfrm>
              <a:off x="9251709" y="4697545"/>
              <a:ext cx="532157" cy="974975"/>
            </a:xfrm>
            <a:custGeom>
              <a:avLst/>
              <a:gdLst>
                <a:gd name="T0" fmla="*/ 0 w 548"/>
                <a:gd name="T1" fmla="*/ 705 h 1004"/>
                <a:gd name="T2" fmla="*/ 548 w 548"/>
                <a:gd name="T3" fmla="*/ 1004 h 1004"/>
                <a:gd name="T4" fmla="*/ 548 w 548"/>
                <a:gd name="T5" fmla="*/ 298 h 1004"/>
                <a:gd name="T6" fmla="*/ 0 w 548"/>
                <a:gd name="T7" fmla="*/ 0 h 1004"/>
                <a:gd name="T8" fmla="*/ 0 w 548"/>
                <a:gd name="T9" fmla="*/ 705 h 1004"/>
              </a:gdLst>
              <a:ahLst/>
              <a:cxnLst>
                <a:cxn ang="0">
                  <a:pos x="T0" y="T1"/>
                </a:cxn>
                <a:cxn ang="0">
                  <a:pos x="T2" y="T3"/>
                </a:cxn>
                <a:cxn ang="0">
                  <a:pos x="T4" y="T5"/>
                </a:cxn>
                <a:cxn ang="0">
                  <a:pos x="T6" y="T7"/>
                </a:cxn>
                <a:cxn ang="0">
                  <a:pos x="T8" y="T9"/>
                </a:cxn>
              </a:cxnLst>
              <a:rect l="0" t="0" r="r" b="b"/>
              <a:pathLst>
                <a:path w="548" h="1004">
                  <a:moveTo>
                    <a:pt x="0" y="705"/>
                  </a:moveTo>
                  <a:lnTo>
                    <a:pt x="548" y="1004"/>
                  </a:lnTo>
                  <a:lnTo>
                    <a:pt x="548" y="298"/>
                  </a:lnTo>
                  <a:lnTo>
                    <a:pt x="0" y="0"/>
                  </a:lnTo>
                  <a:lnTo>
                    <a:pt x="0" y="705"/>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53" name="Freeform 26">
              <a:extLst>
                <a:ext uri="{FF2B5EF4-FFF2-40B4-BE49-F238E27FC236}">
                  <a16:creationId xmlns:a16="http://schemas.microsoft.com/office/drawing/2014/main" id="{3F7CF64D-F067-41E4-8D9F-41FF38972828}"/>
                </a:ext>
              </a:extLst>
            </p:cNvPr>
            <p:cNvSpPr>
              <a:spLocks/>
            </p:cNvSpPr>
            <p:nvPr userDrawn="1"/>
          </p:nvSpPr>
          <p:spPr bwMode="ltGray">
            <a:xfrm>
              <a:off x="8720523" y="5382163"/>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grpSp>
      <p:sp>
        <p:nvSpPr>
          <p:cNvPr id="54" name="Rectangle 53">
            <a:extLst>
              <a:ext uri="{FF2B5EF4-FFF2-40B4-BE49-F238E27FC236}">
                <a16:creationId xmlns:a16="http://schemas.microsoft.com/office/drawing/2014/main" id="{4899085C-4B16-41A5-A2CB-5D4798A0322E}"/>
              </a:ext>
            </a:extLst>
          </p:cNvPr>
          <p:cNvSpPr/>
          <p:nvPr userDrawn="1"/>
        </p:nvSpPr>
        <p:spPr bwMode="white">
          <a:xfrm>
            <a:off x="5907610" y="3136130"/>
            <a:ext cx="2368037" cy="1458018"/>
          </a:xfrm>
          <a:prstGeom prst="rect">
            <a:avLst/>
          </a:prstGeom>
        </p:spPr>
        <p:txBody>
          <a:bodyPr wrap="square" lIns="0" tIns="0" rIns="0" bIns="0">
            <a:spAutoFit/>
          </a:bodyPr>
          <a:lstStyle/>
          <a:p>
            <a:pPr marL="0" marR="0" lvl="0" indent="0" algn="l" defTabSz="951304" rtl="0" eaLnBrk="1" fontAlgn="auto" latinLnBrk="0" hangingPunct="1">
              <a:lnSpc>
                <a:spcPct val="100000"/>
              </a:lnSpc>
              <a:spcBef>
                <a:spcPts val="816"/>
              </a:spcBef>
              <a:spcAft>
                <a:spcPts val="0"/>
              </a:spcAft>
              <a:buClrTx/>
              <a:buSzTx/>
              <a:buFontTx/>
              <a:buNone/>
              <a:tabLst/>
              <a:defRPr/>
            </a:pPr>
            <a:r>
              <a:rPr kumimoji="0" lang="en-US" sz="2652"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Learn.</a:t>
            </a:r>
          </a:p>
          <a:p>
            <a:pPr marL="0" marR="0" lvl="0" indent="0" algn="l" defTabSz="951304" rtl="0" eaLnBrk="1" fontAlgn="auto" latinLnBrk="0" hangingPunct="1">
              <a:lnSpc>
                <a:spcPct val="100000"/>
              </a:lnSpc>
              <a:spcBef>
                <a:spcPts val="816"/>
              </a:spcBef>
              <a:spcAft>
                <a:spcPts val="0"/>
              </a:spcAft>
              <a:buClrTx/>
              <a:buSzTx/>
              <a:buFontTx/>
              <a:buNone/>
              <a:tabLst/>
              <a:defRPr/>
            </a:pPr>
            <a:r>
              <a:rPr kumimoji="0" lang="en-US" sz="2652"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Connect.</a:t>
            </a:r>
          </a:p>
          <a:p>
            <a:pPr marL="0" marR="0" lvl="0" indent="0" algn="l" defTabSz="951304" rtl="0" eaLnBrk="1" fontAlgn="auto" latinLnBrk="0" hangingPunct="1">
              <a:lnSpc>
                <a:spcPct val="100000"/>
              </a:lnSpc>
              <a:spcBef>
                <a:spcPts val="816"/>
              </a:spcBef>
              <a:spcAft>
                <a:spcPts val="0"/>
              </a:spcAft>
              <a:buClrTx/>
              <a:buSzTx/>
              <a:buFontTx/>
              <a:buNone/>
              <a:tabLst/>
              <a:defRPr/>
            </a:pPr>
            <a:r>
              <a:rPr kumimoji="0" lang="en-US" sz="2652"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Explore.</a:t>
            </a:r>
          </a:p>
        </p:txBody>
      </p:sp>
      <p:pic>
        <p:nvPicPr>
          <p:cNvPr id="55" name="Graphic 54">
            <a:extLst>
              <a:ext uri="{FF2B5EF4-FFF2-40B4-BE49-F238E27FC236}">
                <a16:creationId xmlns:a16="http://schemas.microsoft.com/office/drawing/2014/main" id="{CF5E403F-D2DC-4030-8392-9E3E0A38A1D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white">
          <a:xfrm>
            <a:off x="1197738" y="3247133"/>
            <a:ext cx="2766694" cy="1394459"/>
          </a:xfrm>
          <a:prstGeom prst="rect">
            <a:avLst/>
          </a:prstGeom>
          <a:effectLst/>
        </p:spPr>
      </p:pic>
    </p:spTree>
    <p:extLst>
      <p:ext uri="{BB962C8B-B14F-4D97-AF65-F5344CB8AC3E}">
        <p14:creationId xmlns:p14="http://schemas.microsoft.com/office/powerpoint/2010/main" val="27842040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95914" y="597450"/>
            <a:ext cx="1393840" cy="298433"/>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8" y="3038854"/>
            <a:ext cx="6062782" cy="565027"/>
          </a:xfrm>
        </p:spPr>
        <p:txBody>
          <a:bodyPr anchor="b" anchorCtr="0">
            <a:spAutoFit/>
          </a:bodyPr>
          <a:lstStyle>
            <a:lvl1pPr>
              <a:defRPr/>
            </a:lvl1pPr>
          </a:lstStyle>
          <a:p>
            <a:r>
              <a:rPr lang="en-US"/>
              <a:t>Presentation title </a:t>
            </a:r>
          </a:p>
        </p:txBody>
      </p:sp>
      <p:sp>
        <p:nvSpPr>
          <p:cNvPr id="5" name="Text Placeholder 4"/>
          <p:cNvSpPr>
            <a:spLocks noGrp="1"/>
          </p:cNvSpPr>
          <p:nvPr>
            <p:ph type="body" sz="quarter" idx="12" hasCustomPrompt="1"/>
          </p:nvPr>
        </p:nvSpPr>
        <p:spPr>
          <a:xfrm>
            <a:off x="593712" y="4041282"/>
            <a:ext cx="6062782" cy="313904"/>
          </a:xfrm>
          <a:noFill/>
        </p:spPr>
        <p:txBody>
          <a:bodyPr wrap="square" lIns="0" tIns="0" rIns="0" bIns="0">
            <a:spAutoFit/>
          </a:bodyPr>
          <a:lstStyle>
            <a:lvl1pPr marL="0" indent="0">
              <a:spcBef>
                <a:spcPts val="0"/>
              </a:spcBef>
              <a:buNone/>
              <a:defRPr sz="204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9096577" y="597450"/>
            <a:ext cx="2745604" cy="282513"/>
          </a:xfrm>
          <a:solidFill>
            <a:srgbClr val="E6E6E6">
              <a:alpha val="75000"/>
            </a:srgbClr>
          </a:solidFill>
        </p:spPr>
        <p:txBody>
          <a:bodyPr/>
          <a:lstStyle>
            <a:lvl1pPr marL="0" marR="0" indent="0" algn="r"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36"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a:latin typeface="+mj-lt"/>
              </a:rPr>
              <a:t>Session code here</a:t>
            </a:r>
            <a:endParaRPr lang="en-US"/>
          </a:p>
        </p:txBody>
      </p:sp>
      <p:grpSp>
        <p:nvGrpSpPr>
          <p:cNvPr id="9" name="Group 8">
            <a:extLst>
              <a:ext uri="{FF2B5EF4-FFF2-40B4-BE49-F238E27FC236}">
                <a16:creationId xmlns:a16="http://schemas.microsoft.com/office/drawing/2014/main" id="{4DCBAFEF-FDA0-4148-B6F8-D1D9029A0218}"/>
              </a:ext>
            </a:extLst>
          </p:cNvPr>
          <p:cNvGrpSpPr/>
          <p:nvPr userDrawn="1"/>
        </p:nvGrpSpPr>
        <p:grpSpPr bwMode="ltGray">
          <a:xfrm>
            <a:off x="6381565" y="-22273"/>
            <a:ext cx="6051037" cy="7027210"/>
            <a:chOff x="6256117" y="-21839"/>
            <a:chExt cx="5932086" cy="6890047"/>
          </a:xfrm>
        </p:grpSpPr>
        <p:grpSp>
          <p:nvGrpSpPr>
            <p:cNvPr id="30" name="Group 29">
              <a:extLst>
                <a:ext uri="{FF2B5EF4-FFF2-40B4-BE49-F238E27FC236}">
                  <a16:creationId xmlns:a16="http://schemas.microsoft.com/office/drawing/2014/main" id="{89BE868E-A240-4959-BD66-6BC44EE5A4AF}"/>
                </a:ext>
              </a:extLst>
            </p:cNvPr>
            <p:cNvGrpSpPr/>
            <p:nvPr userDrawn="1"/>
          </p:nvGrpSpPr>
          <p:grpSpPr bwMode="ltGray">
            <a:xfrm>
              <a:off x="8507413" y="1457714"/>
              <a:ext cx="3680790" cy="5392441"/>
              <a:chOff x="8507413" y="1457714"/>
              <a:chExt cx="3680790" cy="5392441"/>
            </a:xfrm>
          </p:grpSpPr>
          <p:sp>
            <p:nvSpPr>
              <p:cNvPr id="38" name="Freeform: Shape 37">
                <a:extLst>
                  <a:ext uri="{FF2B5EF4-FFF2-40B4-BE49-F238E27FC236}">
                    <a16:creationId xmlns:a16="http://schemas.microsoft.com/office/drawing/2014/main" id="{1DDB4654-32A2-47CE-B324-C597C756E402}"/>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39" name="Freeform: Shape 38">
                <a:extLst>
                  <a:ext uri="{FF2B5EF4-FFF2-40B4-BE49-F238E27FC236}">
                    <a16:creationId xmlns:a16="http://schemas.microsoft.com/office/drawing/2014/main" id="{218BE353-242E-4429-9D4C-1D50CEEC277C}"/>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40" name="Freeform: Shape 39">
                <a:extLst>
                  <a:ext uri="{FF2B5EF4-FFF2-40B4-BE49-F238E27FC236}">
                    <a16:creationId xmlns:a16="http://schemas.microsoft.com/office/drawing/2014/main" id="{B2B25198-469F-44A8-946B-689A24DC3C72}"/>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41" name="Freeform: Shape 40">
                <a:extLst>
                  <a:ext uri="{FF2B5EF4-FFF2-40B4-BE49-F238E27FC236}">
                    <a16:creationId xmlns:a16="http://schemas.microsoft.com/office/drawing/2014/main" id="{E5460766-0EE4-4C99-BD2E-1BAD7FD9C3AC}"/>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42" name="Freeform: Shape 41">
                <a:extLst>
                  <a:ext uri="{FF2B5EF4-FFF2-40B4-BE49-F238E27FC236}">
                    <a16:creationId xmlns:a16="http://schemas.microsoft.com/office/drawing/2014/main" id="{EFBC909F-DC50-4DDC-91C9-2509E0F5633F}"/>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43" name="Freeform: Shape 42">
                <a:extLst>
                  <a:ext uri="{FF2B5EF4-FFF2-40B4-BE49-F238E27FC236}">
                    <a16:creationId xmlns:a16="http://schemas.microsoft.com/office/drawing/2014/main" id="{E0DC1718-52A4-4705-AE14-45A352ACBC2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44" name="Freeform: Shape 43">
                <a:extLst>
                  <a:ext uri="{FF2B5EF4-FFF2-40B4-BE49-F238E27FC236}">
                    <a16:creationId xmlns:a16="http://schemas.microsoft.com/office/drawing/2014/main" id="{D51C16AF-F6FA-4CD2-B0A5-3663CD02799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45" name="Freeform: Shape 44">
                <a:extLst>
                  <a:ext uri="{FF2B5EF4-FFF2-40B4-BE49-F238E27FC236}">
                    <a16:creationId xmlns:a16="http://schemas.microsoft.com/office/drawing/2014/main" id="{3A105041-F999-49D6-BE4B-7630F1204F6C}"/>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46" name="Freeform: Shape 45">
                <a:extLst>
                  <a:ext uri="{FF2B5EF4-FFF2-40B4-BE49-F238E27FC236}">
                    <a16:creationId xmlns:a16="http://schemas.microsoft.com/office/drawing/2014/main" id="{C190B08C-67D4-4DAD-8158-2B4D4A1318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47" name="Freeform: Shape 46">
                <a:extLst>
                  <a:ext uri="{FF2B5EF4-FFF2-40B4-BE49-F238E27FC236}">
                    <a16:creationId xmlns:a16="http://schemas.microsoft.com/office/drawing/2014/main" id="{743F7B37-FD03-4D73-932B-77D49AB6A515}"/>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48" name="Freeform: Shape 47">
                <a:extLst>
                  <a:ext uri="{FF2B5EF4-FFF2-40B4-BE49-F238E27FC236}">
                    <a16:creationId xmlns:a16="http://schemas.microsoft.com/office/drawing/2014/main" id="{8F01A60D-F904-4399-87EA-23E33C45969F}"/>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49" name="Freeform: Shape 48">
                <a:extLst>
                  <a:ext uri="{FF2B5EF4-FFF2-40B4-BE49-F238E27FC236}">
                    <a16:creationId xmlns:a16="http://schemas.microsoft.com/office/drawing/2014/main" id="{D450C50C-26FC-42C5-BA39-AE97627B772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50" name="Freeform: Shape 49">
                <a:extLst>
                  <a:ext uri="{FF2B5EF4-FFF2-40B4-BE49-F238E27FC236}">
                    <a16:creationId xmlns:a16="http://schemas.microsoft.com/office/drawing/2014/main" id="{B88924B0-E78A-4770-AF30-C78056E7AAAB}"/>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51" name="Freeform: Shape 50">
                <a:extLst>
                  <a:ext uri="{FF2B5EF4-FFF2-40B4-BE49-F238E27FC236}">
                    <a16:creationId xmlns:a16="http://schemas.microsoft.com/office/drawing/2014/main" id="{D8AB0228-AC44-413D-A029-1BBF7B18CBCC}"/>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52" name="Freeform: Shape 51">
                <a:extLst>
                  <a:ext uri="{FF2B5EF4-FFF2-40B4-BE49-F238E27FC236}">
                    <a16:creationId xmlns:a16="http://schemas.microsoft.com/office/drawing/2014/main" id="{89C067BE-7550-4D8F-9A42-B78AB594CD54}"/>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53" name="Freeform: Shape 52">
                <a:extLst>
                  <a:ext uri="{FF2B5EF4-FFF2-40B4-BE49-F238E27FC236}">
                    <a16:creationId xmlns:a16="http://schemas.microsoft.com/office/drawing/2014/main" id="{54D97435-6932-4E2A-A217-DEA06FDA510A}"/>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cxnSp>
            <p:nvCxnSpPr>
              <p:cNvPr id="54" name="Straight Connector 53">
                <a:extLst>
                  <a:ext uri="{FF2B5EF4-FFF2-40B4-BE49-F238E27FC236}">
                    <a16:creationId xmlns:a16="http://schemas.microsoft.com/office/drawing/2014/main" id="{FF9C9FB6-79F2-41F1-872D-2184B91C8E00}"/>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6" name="Group 5">
              <a:extLst>
                <a:ext uri="{FF2B5EF4-FFF2-40B4-BE49-F238E27FC236}">
                  <a16:creationId xmlns:a16="http://schemas.microsoft.com/office/drawing/2014/main" id="{4577AEC4-9502-4D2D-B373-2F1CB4EFF9B8}"/>
                </a:ext>
              </a:extLst>
            </p:cNvPr>
            <p:cNvGrpSpPr/>
            <p:nvPr userDrawn="1"/>
          </p:nvGrpSpPr>
          <p:grpSpPr bwMode="ltGray">
            <a:xfrm>
              <a:off x="7545167" y="-21839"/>
              <a:ext cx="1192433" cy="1098538"/>
              <a:chOff x="7545167" y="-9139"/>
              <a:chExt cx="1192433" cy="1098538"/>
            </a:xfrm>
          </p:grpSpPr>
          <p:sp>
            <p:nvSpPr>
              <p:cNvPr id="59" name="Freeform: Shape 58">
                <a:extLst>
                  <a:ext uri="{FF2B5EF4-FFF2-40B4-BE49-F238E27FC236}">
                    <a16:creationId xmlns:a16="http://schemas.microsoft.com/office/drawing/2014/main" id="{713EA48F-163A-410A-8C97-A08AA1B2EE50}"/>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a:p>
            </p:txBody>
          </p:sp>
          <p:sp>
            <p:nvSpPr>
              <p:cNvPr id="57" name="Freeform: Shape 56">
                <a:extLst>
                  <a:ext uri="{FF2B5EF4-FFF2-40B4-BE49-F238E27FC236}">
                    <a16:creationId xmlns:a16="http://schemas.microsoft.com/office/drawing/2014/main" id="{3E1E199B-B230-4884-9F60-9B781B11B8FF}"/>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a:p>
            </p:txBody>
          </p:sp>
          <p:sp>
            <p:nvSpPr>
              <p:cNvPr id="37" name="Freeform: Shape 36">
                <a:extLst>
                  <a:ext uri="{FF2B5EF4-FFF2-40B4-BE49-F238E27FC236}">
                    <a16:creationId xmlns:a16="http://schemas.microsoft.com/office/drawing/2014/main" id="{FB98E4A3-2599-4DEB-8ECC-F004500FBF6A}"/>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grpSp>
        <p:grpSp>
          <p:nvGrpSpPr>
            <p:cNvPr id="8" name="Group 7">
              <a:extLst>
                <a:ext uri="{FF2B5EF4-FFF2-40B4-BE49-F238E27FC236}">
                  <a16:creationId xmlns:a16="http://schemas.microsoft.com/office/drawing/2014/main" id="{D6B74F55-4583-4B26-A4E0-71C00B14AFF6}"/>
                </a:ext>
              </a:extLst>
            </p:cNvPr>
            <p:cNvGrpSpPr/>
            <p:nvPr userDrawn="1"/>
          </p:nvGrpSpPr>
          <p:grpSpPr bwMode="ltGray">
            <a:xfrm>
              <a:off x="6256117" y="5896894"/>
              <a:ext cx="1057910" cy="971314"/>
              <a:chOff x="6256117" y="5896894"/>
              <a:chExt cx="1057910" cy="971314"/>
            </a:xfrm>
          </p:grpSpPr>
          <p:sp>
            <p:nvSpPr>
              <p:cNvPr id="32" name="Freeform: Shape 31">
                <a:extLst>
                  <a:ext uri="{FF2B5EF4-FFF2-40B4-BE49-F238E27FC236}">
                    <a16:creationId xmlns:a16="http://schemas.microsoft.com/office/drawing/2014/main" id="{FC4D1900-D812-4B27-AC50-B2795AD953C3}"/>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33" name="Freeform: Shape 32">
                <a:extLst>
                  <a:ext uri="{FF2B5EF4-FFF2-40B4-BE49-F238E27FC236}">
                    <a16:creationId xmlns:a16="http://schemas.microsoft.com/office/drawing/2014/main" id="{483ECFC2-9749-4525-973B-EAA0BC0FC62B}"/>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34" name="Freeform: Shape 33">
                <a:extLst>
                  <a:ext uri="{FF2B5EF4-FFF2-40B4-BE49-F238E27FC236}">
                    <a16:creationId xmlns:a16="http://schemas.microsoft.com/office/drawing/2014/main" id="{0A3ABF7E-B2D4-4B7A-9B6E-0EB3223E4EE4}"/>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grpSp>
      </p:grpSp>
    </p:spTree>
    <p:extLst>
      <p:ext uri="{BB962C8B-B14F-4D97-AF65-F5344CB8AC3E}">
        <p14:creationId xmlns:p14="http://schemas.microsoft.com/office/powerpoint/2010/main" val="3858205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0158726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95915" y="1464074"/>
            <a:ext cx="11239464" cy="164487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5888243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1069013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914" y="1466097"/>
            <a:ext cx="5316593" cy="1682523"/>
          </a:xfrm>
        </p:spPr>
        <p:txBody>
          <a:bodyPr wrap="square">
            <a:spAutoFit/>
          </a:bodyPr>
          <a:lstStyle>
            <a:lvl1pPr marL="236387" indent="-236387">
              <a:spcBef>
                <a:spcPts val="1248"/>
              </a:spcBef>
              <a:buClr>
                <a:schemeClr val="tx1"/>
              </a:buClr>
              <a:buFont typeface="Wingdings" panose="05000000000000000000" pitchFamily="2" charset="2"/>
              <a:buChar char=""/>
              <a:defRPr sz="2856" b="0">
                <a:latin typeface="Segoe UI Semilight" panose="020B0402040204020203" pitchFamily="34" charset="0"/>
                <a:cs typeface="Segoe UI Semilight" panose="020B0402040204020203" pitchFamily="34" charset="0"/>
              </a:defRPr>
            </a:lvl1pPr>
            <a:lvl2pPr marL="435536" indent="-174862">
              <a:buFont typeface="Wingdings" panose="05000000000000000000" pitchFamily="2" charset="2"/>
              <a:buChar char=""/>
              <a:defRPr sz="2040" b="0"/>
            </a:lvl2pPr>
            <a:lvl3pPr marL="652494" indent="-192672">
              <a:buFont typeface="Wingdings" panose="05000000000000000000" pitchFamily="2" charset="2"/>
              <a:buChar char=""/>
              <a:tabLst/>
              <a:defRPr sz="1632" b="0"/>
            </a:lvl3pPr>
            <a:lvl4pPr marL="845166" indent="-179720">
              <a:buFont typeface="Wingdings" panose="05000000000000000000" pitchFamily="2" charset="2"/>
              <a:buChar char=""/>
              <a:defRPr sz="1428" b="0"/>
            </a:lvl4pPr>
            <a:lvl5pPr marL="1044314" indent="-173243">
              <a:buFont typeface="Wingdings" panose="05000000000000000000" pitchFamily="2" charset="2"/>
              <a:buChar char=""/>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518045" y="1466097"/>
            <a:ext cx="5316593" cy="1682523"/>
          </a:xfrm>
        </p:spPr>
        <p:txBody>
          <a:bodyPr wrap="square">
            <a:spAutoFit/>
          </a:bodyPr>
          <a:lstStyle>
            <a:lvl1pPr marL="236387" indent="-236387">
              <a:spcBef>
                <a:spcPts val="1248"/>
              </a:spcBef>
              <a:buClr>
                <a:schemeClr val="tx1"/>
              </a:buClr>
              <a:buFont typeface="Wingdings" panose="05000000000000000000" pitchFamily="2" charset="2"/>
              <a:buChar char=""/>
              <a:defRPr sz="2856" b="0">
                <a:latin typeface="Segoe UI Semilight" panose="020B0402040204020203" pitchFamily="34" charset="0"/>
                <a:cs typeface="Segoe UI Semilight" panose="020B0402040204020203" pitchFamily="34" charset="0"/>
              </a:defRPr>
            </a:lvl1pPr>
            <a:lvl2pPr marL="435536" indent="-174862">
              <a:buFont typeface="Wingdings" panose="05000000000000000000" pitchFamily="2" charset="2"/>
              <a:buChar char=""/>
              <a:defRPr sz="2040" b="0"/>
            </a:lvl2pPr>
            <a:lvl3pPr marL="652494" indent="-192672">
              <a:buFont typeface="Wingdings" panose="05000000000000000000" pitchFamily="2" charset="2"/>
              <a:buChar char=""/>
              <a:tabLst/>
              <a:defRPr sz="1632" b="0"/>
            </a:lvl3pPr>
            <a:lvl4pPr marL="845166" indent="-179720">
              <a:buFont typeface="Wingdings" panose="05000000000000000000" pitchFamily="2" charset="2"/>
              <a:buChar char=""/>
              <a:defRPr sz="1428" b="0"/>
            </a:lvl4pPr>
            <a:lvl5pPr marL="1044314" indent="-173243">
              <a:buFont typeface="Wingdings" panose="05000000000000000000" pitchFamily="2" charset="2"/>
              <a:buChar char=""/>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3344237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56134180"/>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2382008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0258259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5" y="466302"/>
            <a:ext cx="5618874" cy="379824"/>
          </a:xfrm>
        </p:spPr>
        <p:txBody>
          <a:bodyPr tIns="64008"/>
          <a:lstStyle>
            <a:lvl1pPr>
              <a:defRPr sz="204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54561779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 Square Photo">
    <p:spTree>
      <p:nvGrpSpPr>
        <p:cNvPr id="1" name=""/>
        <p:cNvGrpSpPr/>
        <p:nvPr/>
      </p:nvGrpSpPr>
      <p:grpSpPr>
        <a:xfrm>
          <a:off x="0" y="0"/>
          <a:ext cx="0" cy="0"/>
          <a:chOff x="0" y="0"/>
          <a:chExt cx="0" cy="0"/>
        </a:xfrm>
      </p:grpSpPr>
      <p:grpSp>
        <p:nvGrpSpPr>
          <p:cNvPr id="55" name="Group 54">
            <a:extLst>
              <a:ext uri="{FF2B5EF4-FFF2-40B4-BE49-F238E27FC236}">
                <a16:creationId xmlns:a16="http://schemas.microsoft.com/office/drawing/2014/main" id="{200F7B6E-608C-4712-A939-BEBE059E295A}"/>
              </a:ext>
            </a:extLst>
          </p:cNvPr>
          <p:cNvGrpSpPr/>
          <p:nvPr userDrawn="1"/>
        </p:nvGrpSpPr>
        <p:grpSpPr bwMode="ltGray">
          <a:xfrm>
            <a:off x="6381565" y="-22273"/>
            <a:ext cx="6051037" cy="7027210"/>
            <a:chOff x="6256117" y="-21839"/>
            <a:chExt cx="5932086" cy="6890047"/>
          </a:xfrm>
        </p:grpSpPr>
        <p:grpSp>
          <p:nvGrpSpPr>
            <p:cNvPr id="56" name="Group 55">
              <a:extLst>
                <a:ext uri="{FF2B5EF4-FFF2-40B4-BE49-F238E27FC236}">
                  <a16:creationId xmlns:a16="http://schemas.microsoft.com/office/drawing/2014/main" id="{6DC5E8A2-8275-4F90-BA55-9B66D81C4A9F}"/>
                </a:ext>
              </a:extLst>
            </p:cNvPr>
            <p:cNvGrpSpPr/>
            <p:nvPr userDrawn="1"/>
          </p:nvGrpSpPr>
          <p:grpSpPr bwMode="ltGray">
            <a:xfrm>
              <a:off x="8507413" y="1457714"/>
              <a:ext cx="3680790" cy="5392441"/>
              <a:chOff x="8507413" y="1457714"/>
              <a:chExt cx="3680790" cy="5392441"/>
            </a:xfrm>
          </p:grpSpPr>
          <p:sp>
            <p:nvSpPr>
              <p:cNvPr id="65" name="Freeform: Shape 64">
                <a:extLst>
                  <a:ext uri="{FF2B5EF4-FFF2-40B4-BE49-F238E27FC236}">
                    <a16:creationId xmlns:a16="http://schemas.microsoft.com/office/drawing/2014/main" id="{6C563208-4732-48A3-81E6-533A2E2DD53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6" name="Freeform: Shape 65">
                <a:extLst>
                  <a:ext uri="{FF2B5EF4-FFF2-40B4-BE49-F238E27FC236}">
                    <a16:creationId xmlns:a16="http://schemas.microsoft.com/office/drawing/2014/main" id="{DD0ADC22-C4D5-4BE8-99A8-91566ADDBF5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7" name="Freeform: Shape 66">
                <a:extLst>
                  <a:ext uri="{FF2B5EF4-FFF2-40B4-BE49-F238E27FC236}">
                    <a16:creationId xmlns:a16="http://schemas.microsoft.com/office/drawing/2014/main" id="{91C4D457-0F93-4853-AB02-01C200DE6658}"/>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8" name="Freeform: Shape 67">
                <a:extLst>
                  <a:ext uri="{FF2B5EF4-FFF2-40B4-BE49-F238E27FC236}">
                    <a16:creationId xmlns:a16="http://schemas.microsoft.com/office/drawing/2014/main" id="{E8D605B0-4DEE-4101-AC83-CD1D15D14DB9}"/>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9" name="Freeform: Shape 68">
                <a:extLst>
                  <a:ext uri="{FF2B5EF4-FFF2-40B4-BE49-F238E27FC236}">
                    <a16:creationId xmlns:a16="http://schemas.microsoft.com/office/drawing/2014/main" id="{2EF14ED5-2275-4C01-96DD-1D24FE9FD6EE}"/>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0" name="Freeform: Shape 69">
                <a:extLst>
                  <a:ext uri="{FF2B5EF4-FFF2-40B4-BE49-F238E27FC236}">
                    <a16:creationId xmlns:a16="http://schemas.microsoft.com/office/drawing/2014/main" id="{F31E8C76-6A67-4E1C-BCC4-8D2ABCC0212A}"/>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1" name="Freeform: Shape 70">
                <a:extLst>
                  <a:ext uri="{FF2B5EF4-FFF2-40B4-BE49-F238E27FC236}">
                    <a16:creationId xmlns:a16="http://schemas.microsoft.com/office/drawing/2014/main" id="{9ABDD9FA-82C7-4E69-9895-354AD0BDD19E}"/>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2" name="Freeform: Shape 71">
                <a:extLst>
                  <a:ext uri="{FF2B5EF4-FFF2-40B4-BE49-F238E27FC236}">
                    <a16:creationId xmlns:a16="http://schemas.microsoft.com/office/drawing/2014/main" id="{2A7CD18E-2839-44B2-9BA7-6356529D686A}"/>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3" name="Freeform: Shape 72">
                <a:extLst>
                  <a:ext uri="{FF2B5EF4-FFF2-40B4-BE49-F238E27FC236}">
                    <a16:creationId xmlns:a16="http://schemas.microsoft.com/office/drawing/2014/main" id="{0B7E64CE-434E-410A-823C-4872E71DD278}"/>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4" name="Freeform: Shape 73">
                <a:extLst>
                  <a:ext uri="{FF2B5EF4-FFF2-40B4-BE49-F238E27FC236}">
                    <a16:creationId xmlns:a16="http://schemas.microsoft.com/office/drawing/2014/main" id="{0D92AA81-D52A-4877-AE2C-AB5B4D374D19}"/>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5" name="Freeform: Shape 74">
                <a:extLst>
                  <a:ext uri="{FF2B5EF4-FFF2-40B4-BE49-F238E27FC236}">
                    <a16:creationId xmlns:a16="http://schemas.microsoft.com/office/drawing/2014/main" id="{BE84D11A-0DE4-40A8-BB80-889FF30CCE03}"/>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6" name="Freeform: Shape 75">
                <a:extLst>
                  <a:ext uri="{FF2B5EF4-FFF2-40B4-BE49-F238E27FC236}">
                    <a16:creationId xmlns:a16="http://schemas.microsoft.com/office/drawing/2014/main" id="{A80E0B5D-2F12-4C6E-92C5-3765C579ADE8}"/>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7" name="Freeform: Shape 76">
                <a:extLst>
                  <a:ext uri="{FF2B5EF4-FFF2-40B4-BE49-F238E27FC236}">
                    <a16:creationId xmlns:a16="http://schemas.microsoft.com/office/drawing/2014/main" id="{765DAB00-242D-4D78-B6BF-F678C14B519F}"/>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8" name="Freeform: Shape 77">
                <a:extLst>
                  <a:ext uri="{FF2B5EF4-FFF2-40B4-BE49-F238E27FC236}">
                    <a16:creationId xmlns:a16="http://schemas.microsoft.com/office/drawing/2014/main" id="{D824698C-3D67-4D42-9DE6-531F5A0C7EA3}"/>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9" name="Freeform: Shape 78">
                <a:extLst>
                  <a:ext uri="{FF2B5EF4-FFF2-40B4-BE49-F238E27FC236}">
                    <a16:creationId xmlns:a16="http://schemas.microsoft.com/office/drawing/2014/main" id="{699246CD-F05A-4044-B7A4-384A7B272509}"/>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80" name="Freeform: Shape 79">
                <a:extLst>
                  <a:ext uri="{FF2B5EF4-FFF2-40B4-BE49-F238E27FC236}">
                    <a16:creationId xmlns:a16="http://schemas.microsoft.com/office/drawing/2014/main" id="{06930CAB-4305-4191-AD01-9D22AAD264D9}"/>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cxnSp>
            <p:nvCxnSpPr>
              <p:cNvPr id="81" name="Straight Connector 80">
                <a:extLst>
                  <a:ext uri="{FF2B5EF4-FFF2-40B4-BE49-F238E27FC236}">
                    <a16:creationId xmlns:a16="http://schemas.microsoft.com/office/drawing/2014/main" id="{7FBC50E9-9F0E-4D62-9AA6-DC145681D1EA}"/>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57" name="Group 56">
              <a:extLst>
                <a:ext uri="{FF2B5EF4-FFF2-40B4-BE49-F238E27FC236}">
                  <a16:creationId xmlns:a16="http://schemas.microsoft.com/office/drawing/2014/main" id="{09610B7D-2856-472A-B98F-5684402C6C99}"/>
                </a:ext>
              </a:extLst>
            </p:cNvPr>
            <p:cNvGrpSpPr/>
            <p:nvPr userDrawn="1"/>
          </p:nvGrpSpPr>
          <p:grpSpPr bwMode="ltGray">
            <a:xfrm>
              <a:off x="7545167" y="-21839"/>
              <a:ext cx="1192433" cy="1098538"/>
              <a:chOff x="7545167" y="-9139"/>
              <a:chExt cx="1192433" cy="1098538"/>
            </a:xfrm>
          </p:grpSpPr>
          <p:sp>
            <p:nvSpPr>
              <p:cNvPr id="62" name="Freeform: Shape 61">
                <a:extLst>
                  <a:ext uri="{FF2B5EF4-FFF2-40B4-BE49-F238E27FC236}">
                    <a16:creationId xmlns:a16="http://schemas.microsoft.com/office/drawing/2014/main" id="{5173E078-D753-4C8F-98BB-75D0CBE314FE}"/>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a:p>
            </p:txBody>
          </p:sp>
          <p:sp>
            <p:nvSpPr>
              <p:cNvPr id="63" name="Freeform: Shape 62">
                <a:extLst>
                  <a:ext uri="{FF2B5EF4-FFF2-40B4-BE49-F238E27FC236}">
                    <a16:creationId xmlns:a16="http://schemas.microsoft.com/office/drawing/2014/main" id="{EAA82456-62CD-4C42-91A4-3FFD8F19BCBD}"/>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a:p>
            </p:txBody>
          </p:sp>
          <p:sp>
            <p:nvSpPr>
              <p:cNvPr id="64" name="Freeform: Shape 63">
                <a:extLst>
                  <a:ext uri="{FF2B5EF4-FFF2-40B4-BE49-F238E27FC236}">
                    <a16:creationId xmlns:a16="http://schemas.microsoft.com/office/drawing/2014/main" id="{41ABB687-FC0A-4A48-8466-BF8A1129E230}"/>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grpSp>
        <p:grpSp>
          <p:nvGrpSpPr>
            <p:cNvPr id="58" name="Group 57">
              <a:extLst>
                <a:ext uri="{FF2B5EF4-FFF2-40B4-BE49-F238E27FC236}">
                  <a16:creationId xmlns:a16="http://schemas.microsoft.com/office/drawing/2014/main" id="{8EEA91BF-1A44-4FB0-92F0-23098E7BBFCD}"/>
                </a:ext>
              </a:extLst>
            </p:cNvPr>
            <p:cNvGrpSpPr/>
            <p:nvPr userDrawn="1"/>
          </p:nvGrpSpPr>
          <p:grpSpPr bwMode="ltGray">
            <a:xfrm>
              <a:off x="6256117" y="5896894"/>
              <a:ext cx="1057910" cy="971314"/>
              <a:chOff x="6256117" y="5896894"/>
              <a:chExt cx="1057910" cy="971314"/>
            </a:xfrm>
          </p:grpSpPr>
          <p:sp>
            <p:nvSpPr>
              <p:cNvPr id="59" name="Freeform: Shape 58">
                <a:extLst>
                  <a:ext uri="{FF2B5EF4-FFF2-40B4-BE49-F238E27FC236}">
                    <a16:creationId xmlns:a16="http://schemas.microsoft.com/office/drawing/2014/main" id="{511C6A8E-CEC6-4129-9FB2-A426C6CE84EB}"/>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0" name="Freeform: Shape 59">
                <a:extLst>
                  <a:ext uri="{FF2B5EF4-FFF2-40B4-BE49-F238E27FC236}">
                    <a16:creationId xmlns:a16="http://schemas.microsoft.com/office/drawing/2014/main" id="{205B8F1F-9F8A-42BF-8770-AEABCEC35D18}"/>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1" name="Freeform: Shape 60">
                <a:extLst>
                  <a:ext uri="{FF2B5EF4-FFF2-40B4-BE49-F238E27FC236}">
                    <a16:creationId xmlns:a16="http://schemas.microsoft.com/office/drawing/2014/main" id="{36EE7F2A-0858-47D2-B1D0-D33BCD933AB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grpSp>
      </p:grpSp>
      <p:sp>
        <p:nvSpPr>
          <p:cNvPr id="5" name="Picture Placeholder 4">
            <a:extLst>
              <a:ext uri="{FF2B5EF4-FFF2-40B4-BE49-F238E27FC236}">
                <a16:creationId xmlns:a16="http://schemas.microsoft.com/office/drawing/2014/main" id="{6DF5D6DE-2629-4577-9B98-7A1666013D0A}"/>
              </a:ext>
            </a:extLst>
          </p:cNvPr>
          <p:cNvSpPr>
            <a:spLocks noGrp="1"/>
          </p:cNvSpPr>
          <p:nvPr>
            <p:ph type="pic" sz="quarter" idx="11" hasCustomPrompt="1"/>
          </p:nvPr>
        </p:nvSpPr>
        <p:spPr bwMode="gray">
          <a:xfrm>
            <a:off x="5117092" y="297916"/>
            <a:ext cx="7019808" cy="6397076"/>
          </a:xfrm>
          <a:blipFill>
            <a:blip r:embed="rId2"/>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28"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Title 1"/>
          <p:cNvSpPr>
            <a:spLocks noGrp="1"/>
          </p:cNvSpPr>
          <p:nvPr>
            <p:ph type="title" hasCustomPrompt="1"/>
          </p:nvPr>
        </p:nvSpPr>
        <p:spPr>
          <a:xfrm>
            <a:off x="595916" y="2631002"/>
            <a:ext cx="3844472" cy="565027"/>
          </a:xfrm>
        </p:spPr>
        <p:txBody>
          <a:bodyPr wrap="square" rIns="0" anchor="b">
            <a:spAutoFit/>
          </a:bodyPr>
          <a:lstStyle>
            <a:lvl1pPr>
              <a:lnSpc>
                <a:spcPct val="100000"/>
              </a:lnSpc>
              <a:defRPr sz="3672" b="1" spc="-5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Enter title text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916" y="3605925"/>
            <a:ext cx="3844882" cy="313904"/>
          </a:xfrm>
        </p:spPr>
        <p:txBody>
          <a:bodyPr/>
          <a:lstStyle>
            <a:lvl1pPr marL="0" indent="0">
              <a:buNone/>
              <a:defRPr sz="2040">
                <a:latin typeface="+mn-lt"/>
              </a:defRPr>
            </a:lvl1pPr>
            <a:lvl2pPr marL="233149" indent="0">
              <a:buNone/>
              <a:defRPr/>
            </a:lvl2pPr>
            <a:lvl3pPr marL="466298" indent="0">
              <a:buNone/>
              <a:defRPr/>
            </a:lvl3pPr>
            <a:lvl4pPr marL="675162" indent="0">
              <a:buNone/>
              <a:defRPr/>
            </a:lvl4pPr>
            <a:lvl5pPr marL="872691" indent="0">
              <a:buNone/>
              <a:defRPr/>
            </a:lvl5pPr>
          </a:lstStyle>
          <a:p>
            <a:pPr lvl="0"/>
            <a:r>
              <a:rPr lang="en-US"/>
              <a:t>Edit Master text styles</a:t>
            </a:r>
          </a:p>
        </p:txBody>
      </p:sp>
    </p:spTree>
    <p:extLst>
      <p:ext uri="{BB962C8B-B14F-4D97-AF65-F5344CB8AC3E}">
        <p14:creationId xmlns:p14="http://schemas.microsoft.com/office/powerpoint/2010/main" val="604566457"/>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C39AAC9F-C8B8-422E-93FC-08A064104000}"/>
              </a:ext>
            </a:extLst>
          </p:cNvPr>
          <p:cNvGrpSpPr/>
          <p:nvPr userDrawn="1"/>
        </p:nvGrpSpPr>
        <p:grpSpPr bwMode="ltGray">
          <a:xfrm>
            <a:off x="6381565" y="-22273"/>
            <a:ext cx="6051037" cy="7027210"/>
            <a:chOff x="6256117" y="-21839"/>
            <a:chExt cx="5932086" cy="6890047"/>
          </a:xfrm>
        </p:grpSpPr>
        <p:grpSp>
          <p:nvGrpSpPr>
            <p:cNvPr id="31" name="Group 30">
              <a:extLst>
                <a:ext uri="{FF2B5EF4-FFF2-40B4-BE49-F238E27FC236}">
                  <a16:creationId xmlns:a16="http://schemas.microsoft.com/office/drawing/2014/main" id="{A09379AA-B540-4886-8794-46BA10F3D91B}"/>
                </a:ext>
              </a:extLst>
            </p:cNvPr>
            <p:cNvGrpSpPr/>
            <p:nvPr userDrawn="1"/>
          </p:nvGrpSpPr>
          <p:grpSpPr bwMode="ltGray">
            <a:xfrm>
              <a:off x="8507413" y="1457714"/>
              <a:ext cx="3680790" cy="5392441"/>
              <a:chOff x="8507413" y="1457714"/>
              <a:chExt cx="3680790" cy="5392441"/>
            </a:xfrm>
          </p:grpSpPr>
          <p:sp>
            <p:nvSpPr>
              <p:cNvPr id="64" name="Freeform: Shape 63">
                <a:extLst>
                  <a:ext uri="{FF2B5EF4-FFF2-40B4-BE49-F238E27FC236}">
                    <a16:creationId xmlns:a16="http://schemas.microsoft.com/office/drawing/2014/main" id="{9E5BC201-014B-48F5-BAC0-4FBBACCBF586}"/>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5" name="Freeform: Shape 64">
                <a:extLst>
                  <a:ext uri="{FF2B5EF4-FFF2-40B4-BE49-F238E27FC236}">
                    <a16:creationId xmlns:a16="http://schemas.microsoft.com/office/drawing/2014/main" id="{F72CD027-1ABE-4E4A-BE9E-EF73250F92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6" name="Freeform: Shape 65">
                <a:extLst>
                  <a:ext uri="{FF2B5EF4-FFF2-40B4-BE49-F238E27FC236}">
                    <a16:creationId xmlns:a16="http://schemas.microsoft.com/office/drawing/2014/main" id="{52C85D91-63CC-4FF7-A826-BE886CDB017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7" name="Freeform: Shape 66">
                <a:extLst>
                  <a:ext uri="{FF2B5EF4-FFF2-40B4-BE49-F238E27FC236}">
                    <a16:creationId xmlns:a16="http://schemas.microsoft.com/office/drawing/2014/main" id="{E55C67E6-D930-403F-9550-70EC2A102AB5}"/>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8" name="Freeform: Shape 67">
                <a:extLst>
                  <a:ext uri="{FF2B5EF4-FFF2-40B4-BE49-F238E27FC236}">
                    <a16:creationId xmlns:a16="http://schemas.microsoft.com/office/drawing/2014/main" id="{BDB9C074-A5A6-4082-9FCD-D487FD8013E5}"/>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9" name="Freeform: Shape 68">
                <a:extLst>
                  <a:ext uri="{FF2B5EF4-FFF2-40B4-BE49-F238E27FC236}">
                    <a16:creationId xmlns:a16="http://schemas.microsoft.com/office/drawing/2014/main" id="{4E3D79EB-E5E0-4CA3-A7CE-50069CC73F1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0" name="Freeform: Shape 69">
                <a:extLst>
                  <a:ext uri="{FF2B5EF4-FFF2-40B4-BE49-F238E27FC236}">
                    <a16:creationId xmlns:a16="http://schemas.microsoft.com/office/drawing/2014/main" id="{42F892FB-2465-40CF-A81F-AC989DC09CE4}"/>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1" name="Freeform: Shape 70">
                <a:extLst>
                  <a:ext uri="{FF2B5EF4-FFF2-40B4-BE49-F238E27FC236}">
                    <a16:creationId xmlns:a16="http://schemas.microsoft.com/office/drawing/2014/main" id="{E8BADF38-50C7-4E4B-AA00-660BF4161C96}"/>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2" name="Freeform: Shape 71">
                <a:extLst>
                  <a:ext uri="{FF2B5EF4-FFF2-40B4-BE49-F238E27FC236}">
                    <a16:creationId xmlns:a16="http://schemas.microsoft.com/office/drawing/2014/main" id="{A51B782C-38CF-4C16-8A55-9C1BEA5AF3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3" name="Freeform: Shape 72">
                <a:extLst>
                  <a:ext uri="{FF2B5EF4-FFF2-40B4-BE49-F238E27FC236}">
                    <a16:creationId xmlns:a16="http://schemas.microsoft.com/office/drawing/2014/main" id="{61A234A0-3B09-4E85-880A-C885FBEE2401}"/>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4" name="Freeform: Shape 73">
                <a:extLst>
                  <a:ext uri="{FF2B5EF4-FFF2-40B4-BE49-F238E27FC236}">
                    <a16:creationId xmlns:a16="http://schemas.microsoft.com/office/drawing/2014/main" id="{B6516D46-39CD-420E-9263-03065B10F8F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5" name="Freeform: Shape 74">
                <a:extLst>
                  <a:ext uri="{FF2B5EF4-FFF2-40B4-BE49-F238E27FC236}">
                    <a16:creationId xmlns:a16="http://schemas.microsoft.com/office/drawing/2014/main" id="{6B28F64C-F49A-4F09-A9C2-8502680A64D7}"/>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6" name="Freeform: Shape 75">
                <a:extLst>
                  <a:ext uri="{FF2B5EF4-FFF2-40B4-BE49-F238E27FC236}">
                    <a16:creationId xmlns:a16="http://schemas.microsoft.com/office/drawing/2014/main" id="{3AE00412-2C1C-4CAB-B1D4-B046A4B37C24}"/>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7" name="Freeform: Shape 76">
                <a:extLst>
                  <a:ext uri="{FF2B5EF4-FFF2-40B4-BE49-F238E27FC236}">
                    <a16:creationId xmlns:a16="http://schemas.microsoft.com/office/drawing/2014/main" id="{01030AB7-3DE7-407A-98DE-751351FCBFB5}"/>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8" name="Freeform: Shape 77">
                <a:extLst>
                  <a:ext uri="{FF2B5EF4-FFF2-40B4-BE49-F238E27FC236}">
                    <a16:creationId xmlns:a16="http://schemas.microsoft.com/office/drawing/2014/main" id="{0074BD83-98DD-4084-9D1E-CDACFD005AFF}"/>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9" name="Freeform: Shape 78">
                <a:extLst>
                  <a:ext uri="{FF2B5EF4-FFF2-40B4-BE49-F238E27FC236}">
                    <a16:creationId xmlns:a16="http://schemas.microsoft.com/office/drawing/2014/main" id="{47C85498-5D07-457D-BA73-99E2EB50130B}"/>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cxnSp>
            <p:nvCxnSpPr>
              <p:cNvPr id="80" name="Straight Connector 79">
                <a:extLst>
                  <a:ext uri="{FF2B5EF4-FFF2-40B4-BE49-F238E27FC236}">
                    <a16:creationId xmlns:a16="http://schemas.microsoft.com/office/drawing/2014/main" id="{3DF2CE11-90A6-43A8-B2DC-45295F10CB64}"/>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32" name="Group 31">
              <a:extLst>
                <a:ext uri="{FF2B5EF4-FFF2-40B4-BE49-F238E27FC236}">
                  <a16:creationId xmlns:a16="http://schemas.microsoft.com/office/drawing/2014/main" id="{F65F154A-ABA1-4F9A-97F8-C50108DD1A97}"/>
                </a:ext>
              </a:extLst>
            </p:cNvPr>
            <p:cNvGrpSpPr/>
            <p:nvPr userDrawn="1"/>
          </p:nvGrpSpPr>
          <p:grpSpPr bwMode="ltGray">
            <a:xfrm>
              <a:off x="7545167" y="-21839"/>
              <a:ext cx="1192433" cy="1098538"/>
              <a:chOff x="7545167" y="-9139"/>
              <a:chExt cx="1192433" cy="1098538"/>
            </a:xfrm>
          </p:grpSpPr>
          <p:sp>
            <p:nvSpPr>
              <p:cNvPr id="61" name="Freeform: Shape 60">
                <a:extLst>
                  <a:ext uri="{FF2B5EF4-FFF2-40B4-BE49-F238E27FC236}">
                    <a16:creationId xmlns:a16="http://schemas.microsoft.com/office/drawing/2014/main" id="{54AC8DFE-7BB0-4D98-AA21-405DB4B06225}"/>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a:p>
            </p:txBody>
          </p:sp>
          <p:sp>
            <p:nvSpPr>
              <p:cNvPr id="62" name="Freeform: Shape 61">
                <a:extLst>
                  <a:ext uri="{FF2B5EF4-FFF2-40B4-BE49-F238E27FC236}">
                    <a16:creationId xmlns:a16="http://schemas.microsoft.com/office/drawing/2014/main" id="{F39938CF-5CFF-4707-BBDD-DD19FA0A50F1}"/>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a:p>
            </p:txBody>
          </p:sp>
          <p:sp>
            <p:nvSpPr>
              <p:cNvPr id="63" name="Freeform: Shape 62">
                <a:extLst>
                  <a:ext uri="{FF2B5EF4-FFF2-40B4-BE49-F238E27FC236}">
                    <a16:creationId xmlns:a16="http://schemas.microsoft.com/office/drawing/2014/main" id="{73332E5E-0308-4370-A841-A20570A69BDF}"/>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grpSp>
        <p:grpSp>
          <p:nvGrpSpPr>
            <p:cNvPr id="33" name="Group 32">
              <a:extLst>
                <a:ext uri="{FF2B5EF4-FFF2-40B4-BE49-F238E27FC236}">
                  <a16:creationId xmlns:a16="http://schemas.microsoft.com/office/drawing/2014/main" id="{9E46D602-7D42-411E-8BA6-6F74E13FE605}"/>
                </a:ext>
              </a:extLst>
            </p:cNvPr>
            <p:cNvGrpSpPr/>
            <p:nvPr userDrawn="1"/>
          </p:nvGrpSpPr>
          <p:grpSpPr bwMode="ltGray">
            <a:xfrm>
              <a:off x="6256117" y="5896894"/>
              <a:ext cx="1057910" cy="971314"/>
              <a:chOff x="6256117" y="5896894"/>
              <a:chExt cx="1057910" cy="971314"/>
            </a:xfrm>
          </p:grpSpPr>
          <p:sp>
            <p:nvSpPr>
              <p:cNvPr id="34" name="Freeform: Shape 33">
                <a:extLst>
                  <a:ext uri="{FF2B5EF4-FFF2-40B4-BE49-F238E27FC236}">
                    <a16:creationId xmlns:a16="http://schemas.microsoft.com/office/drawing/2014/main" id="{53F344C1-9929-4E86-BB1A-05E12D1570DF}"/>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35" name="Freeform: Shape 34">
                <a:extLst>
                  <a:ext uri="{FF2B5EF4-FFF2-40B4-BE49-F238E27FC236}">
                    <a16:creationId xmlns:a16="http://schemas.microsoft.com/office/drawing/2014/main" id="{B6933AFD-19AA-49B8-BCF7-2D0EAA89273D}"/>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36" name="Freeform: Shape 35">
                <a:extLst>
                  <a:ext uri="{FF2B5EF4-FFF2-40B4-BE49-F238E27FC236}">
                    <a16:creationId xmlns:a16="http://schemas.microsoft.com/office/drawing/2014/main" id="{9FB75AC2-D122-402F-B448-B0118576BB4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grpSp>
      </p:grpSp>
      <p:sp>
        <p:nvSpPr>
          <p:cNvPr id="2" name="Title 1"/>
          <p:cNvSpPr>
            <a:spLocks noGrp="1"/>
          </p:cNvSpPr>
          <p:nvPr>
            <p:ph type="title" hasCustomPrompt="1"/>
          </p:nvPr>
        </p:nvSpPr>
        <p:spPr>
          <a:xfrm>
            <a:off x="595915" y="3040994"/>
            <a:ext cx="3845061" cy="878930"/>
          </a:xfrm>
        </p:spPr>
        <p:txBody>
          <a:bodyPr wrap="square" anchor="t">
            <a:spAutoFit/>
          </a:bodyPr>
          <a:lstStyle>
            <a:lvl1pPr>
              <a:lnSpc>
                <a:spcPct val="100000"/>
              </a:lnSpc>
              <a:defRPr sz="2856"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60" name="Picture Placeholder 4">
            <a:extLst>
              <a:ext uri="{FF2B5EF4-FFF2-40B4-BE49-F238E27FC236}">
                <a16:creationId xmlns:a16="http://schemas.microsoft.com/office/drawing/2014/main" id="{D9BE8EAA-F7ED-46CD-A31F-E4299C08F5AD}"/>
              </a:ext>
            </a:extLst>
          </p:cNvPr>
          <p:cNvSpPr>
            <a:spLocks noGrp="1"/>
          </p:cNvSpPr>
          <p:nvPr>
            <p:ph type="pic" sz="quarter" idx="11" hasCustomPrompt="1"/>
          </p:nvPr>
        </p:nvSpPr>
        <p:spPr bwMode="gray">
          <a:xfrm>
            <a:off x="5117092" y="297916"/>
            <a:ext cx="7019808" cy="6397076"/>
          </a:xfrm>
          <a:blipFill>
            <a:blip r:embed="rId2"/>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28"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78330198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6529149" cy="508524"/>
          </a:xfrm>
          <a:noFill/>
        </p:spPr>
        <p:txBody>
          <a:bodyPr wrap="square" lIns="0" tIns="0" rIns="0" bIns="0" anchor="b" anchorCtr="0">
            <a:spAutoFit/>
          </a:bodyPr>
          <a:lstStyle>
            <a:lvl1pPr algn="l" defTabSz="951304"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8"/>
            <a:ext cx="6529149" cy="313904"/>
          </a:xfrm>
          <a:noFill/>
        </p:spPr>
        <p:txBody>
          <a:bodyPr wrap="square" lIns="0" tIns="0" rIns="0" bIns="0">
            <a:spAutoFit/>
          </a:bodyPr>
          <a:lstStyle>
            <a:lvl1pPr marL="0" indent="0">
              <a:spcBef>
                <a:spcPts val="0"/>
              </a:spcBef>
              <a:spcAft>
                <a:spcPts val="0"/>
              </a:spcAft>
              <a:buFont typeface="Arial" panose="020B0604020202020204" pitchFamily="34" charset="0"/>
              <a:buNone/>
              <a:defRPr sz="2040" spc="0" baseline="0">
                <a:gradFill>
                  <a:gsLst>
                    <a:gs pos="0">
                      <a:schemeClr val="tx1"/>
                    </a:gs>
                    <a:gs pos="100000">
                      <a:schemeClr val="tx1"/>
                    </a:gs>
                  </a:gsLst>
                  <a:lin ang="5400000" scaled="0"/>
                </a:gradFill>
                <a:latin typeface="+mn-lt"/>
              </a:defRPr>
            </a:lvl1pPr>
          </a:lstStyle>
          <a:p>
            <a:pPr lvl="0"/>
            <a:r>
              <a:rPr lang="en-US"/>
              <a:t>Speaker name</a:t>
            </a:r>
          </a:p>
        </p:txBody>
      </p:sp>
      <p:grpSp>
        <p:nvGrpSpPr>
          <p:cNvPr id="27" name="Group 26">
            <a:extLst>
              <a:ext uri="{FF2B5EF4-FFF2-40B4-BE49-F238E27FC236}">
                <a16:creationId xmlns:a16="http://schemas.microsoft.com/office/drawing/2014/main" id="{43B08910-F1C3-47B2-8C69-1B107282064A}"/>
              </a:ext>
            </a:extLst>
          </p:cNvPr>
          <p:cNvGrpSpPr/>
          <p:nvPr userDrawn="1"/>
        </p:nvGrpSpPr>
        <p:grpSpPr bwMode="ltGray">
          <a:xfrm>
            <a:off x="6381565" y="-22273"/>
            <a:ext cx="6051037" cy="7027210"/>
            <a:chOff x="6256117" y="-21839"/>
            <a:chExt cx="5932086" cy="6890047"/>
          </a:xfrm>
        </p:grpSpPr>
        <p:grpSp>
          <p:nvGrpSpPr>
            <p:cNvPr id="28" name="Group 27">
              <a:extLst>
                <a:ext uri="{FF2B5EF4-FFF2-40B4-BE49-F238E27FC236}">
                  <a16:creationId xmlns:a16="http://schemas.microsoft.com/office/drawing/2014/main" id="{9FE7A031-B4AB-4071-98FF-24E766F9BB5C}"/>
                </a:ext>
              </a:extLst>
            </p:cNvPr>
            <p:cNvGrpSpPr/>
            <p:nvPr userDrawn="1"/>
          </p:nvGrpSpPr>
          <p:grpSpPr bwMode="ltGray">
            <a:xfrm>
              <a:off x="8507413" y="1457714"/>
              <a:ext cx="3680790" cy="5392441"/>
              <a:chOff x="8507413" y="1457714"/>
              <a:chExt cx="3680790" cy="5392441"/>
            </a:xfrm>
          </p:grpSpPr>
          <p:sp>
            <p:nvSpPr>
              <p:cNvPr id="60" name="Freeform: Shape 59">
                <a:extLst>
                  <a:ext uri="{FF2B5EF4-FFF2-40B4-BE49-F238E27FC236}">
                    <a16:creationId xmlns:a16="http://schemas.microsoft.com/office/drawing/2014/main" id="{6DC7067D-3957-4163-9442-C167A0A6216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1" name="Freeform: Shape 60">
                <a:extLst>
                  <a:ext uri="{FF2B5EF4-FFF2-40B4-BE49-F238E27FC236}">
                    <a16:creationId xmlns:a16="http://schemas.microsoft.com/office/drawing/2014/main" id="{D9AE235F-4F6C-4565-AADC-752626D64B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2" name="Freeform: Shape 61">
                <a:extLst>
                  <a:ext uri="{FF2B5EF4-FFF2-40B4-BE49-F238E27FC236}">
                    <a16:creationId xmlns:a16="http://schemas.microsoft.com/office/drawing/2014/main" id="{1EAADF52-7CC0-4715-8BAC-4186C7CE9B0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3" name="Freeform: Shape 62">
                <a:extLst>
                  <a:ext uri="{FF2B5EF4-FFF2-40B4-BE49-F238E27FC236}">
                    <a16:creationId xmlns:a16="http://schemas.microsoft.com/office/drawing/2014/main" id="{58AC140A-9DFB-45B7-82C2-CF25166A0D41}"/>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4" name="Freeform: Shape 63">
                <a:extLst>
                  <a:ext uri="{FF2B5EF4-FFF2-40B4-BE49-F238E27FC236}">
                    <a16:creationId xmlns:a16="http://schemas.microsoft.com/office/drawing/2014/main" id="{3436FDC7-3DF0-4E6A-B4A8-7EB4FF30AAF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5" name="Freeform: Shape 64">
                <a:extLst>
                  <a:ext uri="{FF2B5EF4-FFF2-40B4-BE49-F238E27FC236}">
                    <a16:creationId xmlns:a16="http://schemas.microsoft.com/office/drawing/2014/main" id="{D72FB5AA-3C69-4BB6-9C10-682E95EF1AAE}"/>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6" name="Freeform: Shape 65">
                <a:extLst>
                  <a:ext uri="{FF2B5EF4-FFF2-40B4-BE49-F238E27FC236}">
                    <a16:creationId xmlns:a16="http://schemas.microsoft.com/office/drawing/2014/main" id="{20321A7F-C5FC-4514-A3AC-41CC16FA85FD}"/>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7" name="Freeform: Shape 66">
                <a:extLst>
                  <a:ext uri="{FF2B5EF4-FFF2-40B4-BE49-F238E27FC236}">
                    <a16:creationId xmlns:a16="http://schemas.microsoft.com/office/drawing/2014/main" id="{B3C4B3CE-95D2-45A5-917E-A5389B118222}"/>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8" name="Freeform: Shape 67">
                <a:extLst>
                  <a:ext uri="{FF2B5EF4-FFF2-40B4-BE49-F238E27FC236}">
                    <a16:creationId xmlns:a16="http://schemas.microsoft.com/office/drawing/2014/main" id="{A5270AF0-DA91-4FF8-9B1C-35937E49D88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9" name="Freeform: Shape 68">
                <a:extLst>
                  <a:ext uri="{FF2B5EF4-FFF2-40B4-BE49-F238E27FC236}">
                    <a16:creationId xmlns:a16="http://schemas.microsoft.com/office/drawing/2014/main" id="{1B4AB4EC-0302-4902-B797-9B84C91FDE1B}"/>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0" name="Freeform: Shape 69">
                <a:extLst>
                  <a:ext uri="{FF2B5EF4-FFF2-40B4-BE49-F238E27FC236}">
                    <a16:creationId xmlns:a16="http://schemas.microsoft.com/office/drawing/2014/main" id="{E941D13F-2DD6-4121-8220-CC08400DD382}"/>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1" name="Freeform: Shape 70">
                <a:extLst>
                  <a:ext uri="{FF2B5EF4-FFF2-40B4-BE49-F238E27FC236}">
                    <a16:creationId xmlns:a16="http://schemas.microsoft.com/office/drawing/2014/main" id="{B98F2381-17CE-4672-96D3-D3E4A8C1115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2" name="Freeform: Shape 71">
                <a:extLst>
                  <a:ext uri="{FF2B5EF4-FFF2-40B4-BE49-F238E27FC236}">
                    <a16:creationId xmlns:a16="http://schemas.microsoft.com/office/drawing/2014/main" id="{E6A42BAE-DCEA-4A1A-8779-E499D67DA7B9}"/>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3" name="Freeform: Shape 72">
                <a:extLst>
                  <a:ext uri="{FF2B5EF4-FFF2-40B4-BE49-F238E27FC236}">
                    <a16:creationId xmlns:a16="http://schemas.microsoft.com/office/drawing/2014/main" id="{8D7995E7-6761-41BA-BE88-30DD0DF70D22}"/>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4" name="Freeform: Shape 73">
                <a:extLst>
                  <a:ext uri="{FF2B5EF4-FFF2-40B4-BE49-F238E27FC236}">
                    <a16:creationId xmlns:a16="http://schemas.microsoft.com/office/drawing/2014/main" id="{24D7B6AA-459B-44CF-9930-A05720C41315}"/>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5" name="Freeform: Shape 74">
                <a:extLst>
                  <a:ext uri="{FF2B5EF4-FFF2-40B4-BE49-F238E27FC236}">
                    <a16:creationId xmlns:a16="http://schemas.microsoft.com/office/drawing/2014/main" id="{0EBE7D0E-F0D6-4EA3-A151-C26BF3138977}"/>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cxnSp>
            <p:nvCxnSpPr>
              <p:cNvPr id="76" name="Straight Connector 75">
                <a:extLst>
                  <a:ext uri="{FF2B5EF4-FFF2-40B4-BE49-F238E27FC236}">
                    <a16:creationId xmlns:a16="http://schemas.microsoft.com/office/drawing/2014/main" id="{0118A379-1639-4C1C-9E5B-A39F1CD0A9D9}"/>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9" name="Group 28">
              <a:extLst>
                <a:ext uri="{FF2B5EF4-FFF2-40B4-BE49-F238E27FC236}">
                  <a16:creationId xmlns:a16="http://schemas.microsoft.com/office/drawing/2014/main" id="{E8DE972F-9FF1-4743-BF7F-15CC5403A6CF}"/>
                </a:ext>
              </a:extLst>
            </p:cNvPr>
            <p:cNvGrpSpPr/>
            <p:nvPr userDrawn="1"/>
          </p:nvGrpSpPr>
          <p:grpSpPr bwMode="ltGray">
            <a:xfrm>
              <a:off x="7545167" y="-21839"/>
              <a:ext cx="1192433" cy="1098538"/>
              <a:chOff x="7545167" y="-9139"/>
              <a:chExt cx="1192433" cy="1098538"/>
            </a:xfrm>
          </p:grpSpPr>
          <p:sp>
            <p:nvSpPr>
              <p:cNvPr id="34" name="Freeform: Shape 33">
                <a:extLst>
                  <a:ext uri="{FF2B5EF4-FFF2-40B4-BE49-F238E27FC236}">
                    <a16:creationId xmlns:a16="http://schemas.microsoft.com/office/drawing/2014/main" id="{795596FA-D3B2-4953-81FC-9958337AF5DC}"/>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a:p>
            </p:txBody>
          </p:sp>
          <p:sp>
            <p:nvSpPr>
              <p:cNvPr id="35" name="Freeform: Shape 34">
                <a:extLst>
                  <a:ext uri="{FF2B5EF4-FFF2-40B4-BE49-F238E27FC236}">
                    <a16:creationId xmlns:a16="http://schemas.microsoft.com/office/drawing/2014/main" id="{7D57090A-B887-4CA7-A022-90564F12A9A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a:p>
            </p:txBody>
          </p:sp>
          <p:sp>
            <p:nvSpPr>
              <p:cNvPr id="36" name="Freeform: Shape 35">
                <a:extLst>
                  <a:ext uri="{FF2B5EF4-FFF2-40B4-BE49-F238E27FC236}">
                    <a16:creationId xmlns:a16="http://schemas.microsoft.com/office/drawing/2014/main" id="{F9749B2E-C284-42A2-A061-B635FBBBD461}"/>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grpSp>
        <p:grpSp>
          <p:nvGrpSpPr>
            <p:cNvPr id="30" name="Group 29">
              <a:extLst>
                <a:ext uri="{FF2B5EF4-FFF2-40B4-BE49-F238E27FC236}">
                  <a16:creationId xmlns:a16="http://schemas.microsoft.com/office/drawing/2014/main" id="{0A74F4CD-889D-4E91-AB27-CCB11E8677AE}"/>
                </a:ext>
              </a:extLst>
            </p:cNvPr>
            <p:cNvGrpSpPr/>
            <p:nvPr userDrawn="1"/>
          </p:nvGrpSpPr>
          <p:grpSpPr bwMode="ltGray">
            <a:xfrm>
              <a:off x="6256117" y="5896894"/>
              <a:ext cx="1057910" cy="971314"/>
              <a:chOff x="6256117" y="5896894"/>
              <a:chExt cx="1057910" cy="971314"/>
            </a:xfrm>
          </p:grpSpPr>
          <p:sp>
            <p:nvSpPr>
              <p:cNvPr id="31" name="Freeform: Shape 30">
                <a:extLst>
                  <a:ext uri="{FF2B5EF4-FFF2-40B4-BE49-F238E27FC236}">
                    <a16:creationId xmlns:a16="http://schemas.microsoft.com/office/drawing/2014/main" id="{6CE97AB5-F3D1-4D1A-8F2F-166F6F85A189}"/>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32" name="Freeform: Shape 31">
                <a:extLst>
                  <a:ext uri="{FF2B5EF4-FFF2-40B4-BE49-F238E27FC236}">
                    <a16:creationId xmlns:a16="http://schemas.microsoft.com/office/drawing/2014/main" id="{55281A29-9018-48AF-8B81-EB9F71FE5ABA}"/>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33" name="Freeform: Shape 32">
                <a:extLst>
                  <a:ext uri="{FF2B5EF4-FFF2-40B4-BE49-F238E27FC236}">
                    <a16:creationId xmlns:a16="http://schemas.microsoft.com/office/drawing/2014/main" id="{2B1B3F07-773E-4FC0-9A04-73F52683190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grpSp>
      </p:grpSp>
    </p:spTree>
    <p:extLst>
      <p:ext uri="{BB962C8B-B14F-4D97-AF65-F5344CB8AC3E}">
        <p14:creationId xmlns:p14="http://schemas.microsoft.com/office/powerpoint/2010/main" val="1933783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6529149"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grpSp>
        <p:nvGrpSpPr>
          <p:cNvPr id="26" name="Group 25">
            <a:extLst>
              <a:ext uri="{FF2B5EF4-FFF2-40B4-BE49-F238E27FC236}">
                <a16:creationId xmlns:a16="http://schemas.microsoft.com/office/drawing/2014/main" id="{94867548-8B9A-436D-9AB6-D7EA0AC78267}"/>
              </a:ext>
            </a:extLst>
          </p:cNvPr>
          <p:cNvGrpSpPr/>
          <p:nvPr userDrawn="1"/>
        </p:nvGrpSpPr>
        <p:grpSpPr bwMode="ltGray">
          <a:xfrm>
            <a:off x="6381565" y="-22273"/>
            <a:ext cx="6051037" cy="7027210"/>
            <a:chOff x="6256117" y="-21839"/>
            <a:chExt cx="5932086" cy="6890047"/>
          </a:xfrm>
        </p:grpSpPr>
        <p:grpSp>
          <p:nvGrpSpPr>
            <p:cNvPr id="27" name="Group 26">
              <a:extLst>
                <a:ext uri="{FF2B5EF4-FFF2-40B4-BE49-F238E27FC236}">
                  <a16:creationId xmlns:a16="http://schemas.microsoft.com/office/drawing/2014/main" id="{E298AA2D-C933-41C0-B3A0-5E1B5429C617}"/>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DE45CCA4-1611-4A15-8D76-0CD4304233D4}"/>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0" name="Freeform: Shape 59">
                <a:extLst>
                  <a:ext uri="{FF2B5EF4-FFF2-40B4-BE49-F238E27FC236}">
                    <a16:creationId xmlns:a16="http://schemas.microsoft.com/office/drawing/2014/main" id="{BB20432D-F3B6-4212-B616-45AD62D0A8BA}"/>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1" name="Freeform: Shape 60">
                <a:extLst>
                  <a:ext uri="{FF2B5EF4-FFF2-40B4-BE49-F238E27FC236}">
                    <a16:creationId xmlns:a16="http://schemas.microsoft.com/office/drawing/2014/main" id="{5CB285A8-E7EF-4B70-8B71-2D09BE26853D}"/>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2" name="Freeform: Shape 61">
                <a:extLst>
                  <a:ext uri="{FF2B5EF4-FFF2-40B4-BE49-F238E27FC236}">
                    <a16:creationId xmlns:a16="http://schemas.microsoft.com/office/drawing/2014/main" id="{1D552378-B8A4-40F9-8A64-367F9EC304F0}"/>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3" name="Freeform: Shape 62">
                <a:extLst>
                  <a:ext uri="{FF2B5EF4-FFF2-40B4-BE49-F238E27FC236}">
                    <a16:creationId xmlns:a16="http://schemas.microsoft.com/office/drawing/2014/main" id="{6DED4FF8-FEAE-4CC0-8F5B-9FC2B47E570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4" name="Freeform: Shape 63">
                <a:extLst>
                  <a:ext uri="{FF2B5EF4-FFF2-40B4-BE49-F238E27FC236}">
                    <a16:creationId xmlns:a16="http://schemas.microsoft.com/office/drawing/2014/main" id="{54DD2AD2-299E-4049-881B-2BC838B6DB02}"/>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5" name="Freeform: Shape 64">
                <a:extLst>
                  <a:ext uri="{FF2B5EF4-FFF2-40B4-BE49-F238E27FC236}">
                    <a16:creationId xmlns:a16="http://schemas.microsoft.com/office/drawing/2014/main" id="{430A103C-9EC8-479D-9AEA-2FA30D0B683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6" name="Freeform: Shape 65">
                <a:extLst>
                  <a:ext uri="{FF2B5EF4-FFF2-40B4-BE49-F238E27FC236}">
                    <a16:creationId xmlns:a16="http://schemas.microsoft.com/office/drawing/2014/main" id="{FF762A67-8800-4EDC-ACA0-235237807007}"/>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7" name="Freeform: Shape 66">
                <a:extLst>
                  <a:ext uri="{FF2B5EF4-FFF2-40B4-BE49-F238E27FC236}">
                    <a16:creationId xmlns:a16="http://schemas.microsoft.com/office/drawing/2014/main" id="{0C1E21E3-4EFA-46DB-B62D-888B912FEC3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8" name="Freeform: Shape 67">
                <a:extLst>
                  <a:ext uri="{FF2B5EF4-FFF2-40B4-BE49-F238E27FC236}">
                    <a16:creationId xmlns:a16="http://schemas.microsoft.com/office/drawing/2014/main" id="{5C90FB2C-AED4-45EF-B005-A6F9315E6638}"/>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9" name="Freeform: Shape 68">
                <a:extLst>
                  <a:ext uri="{FF2B5EF4-FFF2-40B4-BE49-F238E27FC236}">
                    <a16:creationId xmlns:a16="http://schemas.microsoft.com/office/drawing/2014/main" id="{69EFEACE-63D5-4DE9-AE7A-022D10CBBAD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0" name="Freeform: Shape 69">
                <a:extLst>
                  <a:ext uri="{FF2B5EF4-FFF2-40B4-BE49-F238E27FC236}">
                    <a16:creationId xmlns:a16="http://schemas.microsoft.com/office/drawing/2014/main" id="{183FC86B-2504-437F-9155-736D3776FBC0}"/>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1" name="Freeform: Shape 70">
                <a:extLst>
                  <a:ext uri="{FF2B5EF4-FFF2-40B4-BE49-F238E27FC236}">
                    <a16:creationId xmlns:a16="http://schemas.microsoft.com/office/drawing/2014/main" id="{4BE281D9-0C46-4685-8A97-79D102C868ED}"/>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2" name="Freeform: Shape 71">
                <a:extLst>
                  <a:ext uri="{FF2B5EF4-FFF2-40B4-BE49-F238E27FC236}">
                    <a16:creationId xmlns:a16="http://schemas.microsoft.com/office/drawing/2014/main" id="{0B982782-C326-41A6-88DF-60D0069AAC1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3" name="Freeform: Shape 72">
                <a:extLst>
                  <a:ext uri="{FF2B5EF4-FFF2-40B4-BE49-F238E27FC236}">
                    <a16:creationId xmlns:a16="http://schemas.microsoft.com/office/drawing/2014/main" id="{C69C78E5-CDD7-45AD-9FAC-A193057F255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4" name="Freeform: Shape 73">
                <a:extLst>
                  <a:ext uri="{FF2B5EF4-FFF2-40B4-BE49-F238E27FC236}">
                    <a16:creationId xmlns:a16="http://schemas.microsoft.com/office/drawing/2014/main" id="{95E678CA-56AB-4822-8F79-1B384711F464}"/>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cxnSp>
            <p:nvCxnSpPr>
              <p:cNvPr id="75" name="Straight Connector 74">
                <a:extLst>
                  <a:ext uri="{FF2B5EF4-FFF2-40B4-BE49-F238E27FC236}">
                    <a16:creationId xmlns:a16="http://schemas.microsoft.com/office/drawing/2014/main" id="{94D454C8-0C5D-4654-B977-447674D5459E}"/>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7FD26513-923A-4E4E-88AB-484CF7F390D1}"/>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75F3DAB6-E46E-498F-AC8D-245DB12E86FA}"/>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a:p>
            </p:txBody>
          </p:sp>
          <p:sp>
            <p:nvSpPr>
              <p:cNvPr id="34" name="Freeform: Shape 33">
                <a:extLst>
                  <a:ext uri="{FF2B5EF4-FFF2-40B4-BE49-F238E27FC236}">
                    <a16:creationId xmlns:a16="http://schemas.microsoft.com/office/drawing/2014/main" id="{2FF22795-13BD-4A36-8B98-FAE4B2B9567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a:p>
            </p:txBody>
          </p:sp>
          <p:sp>
            <p:nvSpPr>
              <p:cNvPr id="58" name="Freeform: Shape 57">
                <a:extLst>
                  <a:ext uri="{FF2B5EF4-FFF2-40B4-BE49-F238E27FC236}">
                    <a16:creationId xmlns:a16="http://schemas.microsoft.com/office/drawing/2014/main" id="{26E68192-BBC2-4E66-BC2E-A6F5E839A4EC}"/>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grpSp>
        <p:grpSp>
          <p:nvGrpSpPr>
            <p:cNvPr id="29" name="Group 28">
              <a:extLst>
                <a:ext uri="{FF2B5EF4-FFF2-40B4-BE49-F238E27FC236}">
                  <a16:creationId xmlns:a16="http://schemas.microsoft.com/office/drawing/2014/main" id="{874CE4AB-E3EC-4485-A9DB-D3875DE15509}"/>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18D9197E-BD70-40A3-872D-2F635C47602A}"/>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31" name="Freeform: Shape 30">
                <a:extLst>
                  <a:ext uri="{FF2B5EF4-FFF2-40B4-BE49-F238E27FC236}">
                    <a16:creationId xmlns:a16="http://schemas.microsoft.com/office/drawing/2014/main" id="{DA35C218-6C8E-4E07-9EA7-15A37B43AD66}"/>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32" name="Freeform: Shape 31">
                <a:extLst>
                  <a:ext uri="{FF2B5EF4-FFF2-40B4-BE49-F238E27FC236}">
                    <a16:creationId xmlns:a16="http://schemas.microsoft.com/office/drawing/2014/main" id="{647F6A62-B1EC-420D-A385-9A9A03966E9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grpSp>
      </p:grpSp>
    </p:spTree>
    <p:extLst>
      <p:ext uri="{BB962C8B-B14F-4D97-AF65-F5344CB8AC3E}">
        <p14:creationId xmlns:p14="http://schemas.microsoft.com/office/powerpoint/2010/main" val="2850945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6529149"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grpSp>
        <p:nvGrpSpPr>
          <p:cNvPr id="26" name="Group 25">
            <a:extLst>
              <a:ext uri="{FF2B5EF4-FFF2-40B4-BE49-F238E27FC236}">
                <a16:creationId xmlns:a16="http://schemas.microsoft.com/office/drawing/2014/main" id="{2BBF7881-8D09-4F22-B10B-0916A242A2CD}"/>
              </a:ext>
            </a:extLst>
          </p:cNvPr>
          <p:cNvGrpSpPr/>
          <p:nvPr userDrawn="1"/>
        </p:nvGrpSpPr>
        <p:grpSpPr bwMode="ltGray">
          <a:xfrm>
            <a:off x="6381565" y="-22273"/>
            <a:ext cx="6051037" cy="7027210"/>
            <a:chOff x="6256117" y="-21839"/>
            <a:chExt cx="5932086" cy="6890047"/>
          </a:xfrm>
        </p:grpSpPr>
        <p:grpSp>
          <p:nvGrpSpPr>
            <p:cNvPr id="27" name="Group 26">
              <a:extLst>
                <a:ext uri="{FF2B5EF4-FFF2-40B4-BE49-F238E27FC236}">
                  <a16:creationId xmlns:a16="http://schemas.microsoft.com/office/drawing/2014/main" id="{F5B1D67C-D600-4009-9F96-DBD9F692B67A}"/>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589ED409-83AE-42D1-A29E-F5ACE1D5379C}"/>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0" name="Freeform: Shape 59">
                <a:extLst>
                  <a:ext uri="{FF2B5EF4-FFF2-40B4-BE49-F238E27FC236}">
                    <a16:creationId xmlns:a16="http://schemas.microsoft.com/office/drawing/2014/main" id="{A47E83EE-C7AB-4851-AC1F-A2E965DE8A4F}"/>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1" name="Freeform: Shape 60">
                <a:extLst>
                  <a:ext uri="{FF2B5EF4-FFF2-40B4-BE49-F238E27FC236}">
                    <a16:creationId xmlns:a16="http://schemas.microsoft.com/office/drawing/2014/main" id="{117874BE-F982-46B6-83B3-569DB8A26C11}"/>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2" name="Freeform: Shape 61">
                <a:extLst>
                  <a:ext uri="{FF2B5EF4-FFF2-40B4-BE49-F238E27FC236}">
                    <a16:creationId xmlns:a16="http://schemas.microsoft.com/office/drawing/2014/main" id="{172B84FE-1FBD-4DB0-A1BB-1D393BABFD96}"/>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3" name="Freeform: Shape 62">
                <a:extLst>
                  <a:ext uri="{FF2B5EF4-FFF2-40B4-BE49-F238E27FC236}">
                    <a16:creationId xmlns:a16="http://schemas.microsoft.com/office/drawing/2014/main" id="{F0612185-AF46-47F9-B984-65C416463817}"/>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4" name="Freeform: Shape 63">
                <a:extLst>
                  <a:ext uri="{FF2B5EF4-FFF2-40B4-BE49-F238E27FC236}">
                    <a16:creationId xmlns:a16="http://schemas.microsoft.com/office/drawing/2014/main" id="{1F4FE628-8992-4D3C-9177-54650A419B37}"/>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5" name="Freeform: Shape 64">
                <a:extLst>
                  <a:ext uri="{FF2B5EF4-FFF2-40B4-BE49-F238E27FC236}">
                    <a16:creationId xmlns:a16="http://schemas.microsoft.com/office/drawing/2014/main" id="{9EB1F0C1-51BC-433D-B643-499296AD9EB3}"/>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6" name="Freeform: Shape 65">
                <a:extLst>
                  <a:ext uri="{FF2B5EF4-FFF2-40B4-BE49-F238E27FC236}">
                    <a16:creationId xmlns:a16="http://schemas.microsoft.com/office/drawing/2014/main" id="{1F95DA3E-A7A9-4898-8537-3057A04A80B1}"/>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7" name="Freeform: Shape 66">
                <a:extLst>
                  <a:ext uri="{FF2B5EF4-FFF2-40B4-BE49-F238E27FC236}">
                    <a16:creationId xmlns:a16="http://schemas.microsoft.com/office/drawing/2014/main" id="{A0885F40-F98C-4749-AF50-8D882201C7B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8" name="Freeform: Shape 67">
                <a:extLst>
                  <a:ext uri="{FF2B5EF4-FFF2-40B4-BE49-F238E27FC236}">
                    <a16:creationId xmlns:a16="http://schemas.microsoft.com/office/drawing/2014/main" id="{5DF4BDA5-0196-465B-9592-AD537FCE4B9C}"/>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9" name="Freeform: Shape 68">
                <a:extLst>
                  <a:ext uri="{FF2B5EF4-FFF2-40B4-BE49-F238E27FC236}">
                    <a16:creationId xmlns:a16="http://schemas.microsoft.com/office/drawing/2014/main" id="{2C953882-CF21-4072-808A-AFC6C6427081}"/>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0" name="Freeform: Shape 69">
                <a:extLst>
                  <a:ext uri="{FF2B5EF4-FFF2-40B4-BE49-F238E27FC236}">
                    <a16:creationId xmlns:a16="http://schemas.microsoft.com/office/drawing/2014/main" id="{24ACD3F6-35BF-4463-9A90-5F5B9025D6D9}"/>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1" name="Freeform: Shape 70">
                <a:extLst>
                  <a:ext uri="{FF2B5EF4-FFF2-40B4-BE49-F238E27FC236}">
                    <a16:creationId xmlns:a16="http://schemas.microsoft.com/office/drawing/2014/main" id="{36E0228F-415B-4662-977D-90C5D263A103}"/>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2" name="Freeform: Shape 71">
                <a:extLst>
                  <a:ext uri="{FF2B5EF4-FFF2-40B4-BE49-F238E27FC236}">
                    <a16:creationId xmlns:a16="http://schemas.microsoft.com/office/drawing/2014/main" id="{BBA85FE8-C6CE-42AD-9924-C426CEBA2C5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3" name="Freeform: Shape 72">
                <a:extLst>
                  <a:ext uri="{FF2B5EF4-FFF2-40B4-BE49-F238E27FC236}">
                    <a16:creationId xmlns:a16="http://schemas.microsoft.com/office/drawing/2014/main" id="{50FBB4D3-1D1C-41F7-856E-89287C5609D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4" name="Freeform: Shape 73">
                <a:extLst>
                  <a:ext uri="{FF2B5EF4-FFF2-40B4-BE49-F238E27FC236}">
                    <a16:creationId xmlns:a16="http://schemas.microsoft.com/office/drawing/2014/main" id="{2F5EE762-48D4-46D8-8ECD-7595053F7D6E}"/>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cxnSp>
            <p:nvCxnSpPr>
              <p:cNvPr id="75" name="Straight Connector 74">
                <a:extLst>
                  <a:ext uri="{FF2B5EF4-FFF2-40B4-BE49-F238E27FC236}">
                    <a16:creationId xmlns:a16="http://schemas.microsoft.com/office/drawing/2014/main" id="{5602528A-0204-4F83-A3CC-B19E5ED41C75}"/>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570E694A-2FDE-4ED0-B17A-283BAEEEBC3F}"/>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3014F876-92BB-450A-A3A6-EB7B6C2CB558}"/>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a:p>
            </p:txBody>
          </p:sp>
          <p:sp>
            <p:nvSpPr>
              <p:cNvPr id="34" name="Freeform: Shape 33">
                <a:extLst>
                  <a:ext uri="{FF2B5EF4-FFF2-40B4-BE49-F238E27FC236}">
                    <a16:creationId xmlns:a16="http://schemas.microsoft.com/office/drawing/2014/main" id="{1AFE4E51-6693-4C7C-9EE7-633EA9AAA2AC}"/>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a:p>
            </p:txBody>
          </p:sp>
          <p:sp>
            <p:nvSpPr>
              <p:cNvPr id="58" name="Freeform: Shape 57">
                <a:extLst>
                  <a:ext uri="{FF2B5EF4-FFF2-40B4-BE49-F238E27FC236}">
                    <a16:creationId xmlns:a16="http://schemas.microsoft.com/office/drawing/2014/main" id="{522550D5-A578-4C33-B405-092D50801565}"/>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grpSp>
        <p:grpSp>
          <p:nvGrpSpPr>
            <p:cNvPr id="29" name="Group 28">
              <a:extLst>
                <a:ext uri="{FF2B5EF4-FFF2-40B4-BE49-F238E27FC236}">
                  <a16:creationId xmlns:a16="http://schemas.microsoft.com/office/drawing/2014/main" id="{6A5C88A0-A89F-42B9-B5E5-623E0E0D7555}"/>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C4AD7328-AEE6-43BE-8744-DE52D5F8CC2E}"/>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31" name="Freeform: Shape 30">
                <a:extLst>
                  <a:ext uri="{FF2B5EF4-FFF2-40B4-BE49-F238E27FC236}">
                    <a16:creationId xmlns:a16="http://schemas.microsoft.com/office/drawing/2014/main" id="{90DC1356-0D84-4394-B0FF-A91903B8585E}"/>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32" name="Freeform: Shape 31">
                <a:extLst>
                  <a:ext uri="{FF2B5EF4-FFF2-40B4-BE49-F238E27FC236}">
                    <a16:creationId xmlns:a16="http://schemas.microsoft.com/office/drawing/2014/main" id="{5CA4391C-EE34-4D39-AC03-6D3272F213DC}"/>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grpSp>
      </p:grpSp>
    </p:spTree>
    <p:extLst>
      <p:ext uri="{BB962C8B-B14F-4D97-AF65-F5344CB8AC3E}">
        <p14:creationId xmlns:p14="http://schemas.microsoft.com/office/powerpoint/2010/main" val="23108748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2585683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1465289"/>
            <a:ext cx="11239464" cy="1946203"/>
          </a:xfrm>
        </p:spPr>
        <p:txBody>
          <a:bodyPr/>
          <a:lstStyle>
            <a:lvl1pPr marL="0" indent="0">
              <a:buNone/>
              <a:defRPr sz="285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449"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241"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773"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912"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8695823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6E6E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a:stretch>
            <a:fillRect/>
          </a:stretch>
        </p:blipFill>
        <p:spPr bwMode="black">
          <a:xfrm>
            <a:off x="595914" y="597450"/>
            <a:ext cx="1393840" cy="298433"/>
          </a:xfrm>
          <a:prstGeom prst="rect">
            <a:avLst/>
          </a:prstGeom>
        </p:spPr>
      </p:pic>
    </p:spTree>
    <p:extLst>
      <p:ext uri="{BB962C8B-B14F-4D97-AF65-F5344CB8AC3E}">
        <p14:creationId xmlns:p14="http://schemas.microsoft.com/office/powerpoint/2010/main" val="280298510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4" y="1465289"/>
            <a:ext cx="11239789" cy="2260106"/>
          </a:xfrm>
        </p:spPr>
        <p:txBody>
          <a:bodyPr>
            <a:spAutoFit/>
          </a:bodyPr>
          <a:lstStyle>
            <a:lvl1pPr>
              <a:defRPr sz="3672">
                <a:latin typeface="+mn-lt"/>
              </a:defRPr>
            </a:lvl1pPr>
            <a:lvl2pPr>
              <a:defRPr sz="2856">
                <a:latin typeface="+mn-lt"/>
              </a:defRPr>
            </a:lvl2pPr>
            <a:lvl3pPr>
              <a:defRPr sz="2448">
                <a:latin typeface="+mn-lt"/>
              </a:defRPr>
            </a:lvl3pPr>
            <a:lvl4pPr>
              <a:defRPr sz="2040">
                <a:latin typeface="+mn-lt"/>
              </a:defRPr>
            </a:lvl4pPr>
            <a:lvl5pPr>
              <a:defRPr sz="1836">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393839"/>
            <a:ext cx="12436476"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37117687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8934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1_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49"/>
            <a:ext cx="5486399" cy="2373765"/>
          </a:xfrm>
        </p:spPr>
        <p:txBody>
          <a:bodyPr wrap="square">
            <a:spAutoFit/>
          </a:bodyPr>
          <a:lstStyle>
            <a:lvl1pPr marL="0" indent="0">
              <a:spcBef>
                <a:spcPts val="1224"/>
              </a:spcBef>
              <a:buClr>
                <a:schemeClr val="tx1"/>
              </a:buClr>
              <a:buFont typeface="Wingdings" pitchFamily="2" charset="2"/>
              <a:buNone/>
              <a:defRPr sz="35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373765"/>
          </a:xfrm>
        </p:spPr>
        <p:txBody>
          <a:bodyPr wrap="square">
            <a:spAutoFit/>
          </a:bodyPr>
          <a:lstStyle>
            <a:lvl1pPr marL="0" indent="0">
              <a:spcBef>
                <a:spcPts val="1224"/>
              </a:spcBef>
              <a:buClr>
                <a:schemeClr val="tx1"/>
              </a:buClr>
              <a:buFont typeface="Wingdings" pitchFamily="2" charset="2"/>
              <a:buNone/>
              <a:defRPr sz="35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9596179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E4D569-74DC-45E6-A3EE-C54818C7E3A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0E1CAE9-C810-420F-9E6A-32408FC45EBE}"/>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CA1E195-CE7B-4162-B76E-582E0B50901B}"/>
              </a:ext>
            </a:extLst>
          </p:cNvPr>
          <p:cNvSpPr>
            <a:spLocks noGrp="1"/>
          </p:cNvSpPr>
          <p:nvPr>
            <p:ph type="dt" sz="half" idx="10"/>
          </p:nvPr>
        </p:nvSpPr>
        <p:spPr/>
        <p:txBody>
          <a:bodyPr/>
          <a:lstStyle/>
          <a:p>
            <a:fld id="{B1A864BF-DBB7-404D-AA51-7DB66BCCF076}" type="datetimeFigureOut">
              <a:rPr lang="en-US" smtClean="0"/>
              <a:t>3/3/2023</a:t>
            </a:fld>
            <a:endParaRPr lang="en-US"/>
          </a:p>
        </p:txBody>
      </p:sp>
      <p:sp>
        <p:nvSpPr>
          <p:cNvPr id="5" name="Footer Placeholder 4">
            <a:extLst>
              <a:ext uri="{FF2B5EF4-FFF2-40B4-BE49-F238E27FC236}">
                <a16:creationId xmlns:a16="http://schemas.microsoft.com/office/drawing/2014/main" id="{DA419AD2-6509-4CC9-A470-CD620881E20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3E2F182-B5F8-4B7E-A4D5-1F222EB8259C}"/>
              </a:ext>
            </a:extLst>
          </p:cNvPr>
          <p:cNvSpPr>
            <a:spLocks noGrp="1"/>
          </p:cNvSpPr>
          <p:nvPr>
            <p:ph type="sldNum" sz="quarter" idx="12"/>
          </p:nvPr>
        </p:nvSpPr>
        <p:spPr/>
        <p:txBody>
          <a:bodyPr/>
          <a:lstStyle/>
          <a:p>
            <a:fld id="{5264F689-18C1-4842-A3AB-551FB5F819EC}" type="slidenum">
              <a:rPr lang="en-US" smtClean="0"/>
              <a:t>‹#›</a:t>
            </a:fld>
            <a:endParaRPr lang="en-US"/>
          </a:p>
        </p:txBody>
      </p:sp>
    </p:spTree>
    <p:extLst>
      <p:ext uri="{BB962C8B-B14F-4D97-AF65-F5344CB8AC3E}">
        <p14:creationId xmlns:p14="http://schemas.microsoft.com/office/powerpoint/2010/main" val="1439005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13533295"/>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50"/>
            <a:ext cx="11888787" cy="2308324"/>
          </a:xfrm>
        </p:spPr>
        <p:txBody>
          <a:bodyPr>
            <a:spAutoFit/>
          </a:bodyPr>
          <a:lstStyle>
            <a:lvl1pPr marL="0" indent="0">
              <a:buNone/>
              <a:defRPr/>
            </a:lvl1pPr>
            <a:lvl2pPr marL="228557" indent="0">
              <a:buNone/>
              <a:defRPr/>
            </a:lvl2pPr>
            <a:lvl3pPr marL="457112" indent="0">
              <a:buNone/>
              <a:defRPr/>
            </a:lvl3pPr>
            <a:lvl4pPr marL="685669" indent="0">
              <a:buNone/>
              <a:defRPr/>
            </a:lvl4pPr>
            <a:lvl5pPr marL="914224"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70151485"/>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21" Type="http://schemas.openxmlformats.org/officeDocument/2006/relationships/theme" Target="../theme/theme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image" Target="../media/image4.bin"/></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9.xml"/><Relationship Id="rId13" Type="http://schemas.openxmlformats.org/officeDocument/2006/relationships/slideLayout" Target="../slideLayouts/slideLayout44.xml"/><Relationship Id="rId18" Type="http://schemas.openxmlformats.org/officeDocument/2006/relationships/slideLayout" Target="../slideLayouts/slideLayout49.xml"/><Relationship Id="rId3" Type="http://schemas.openxmlformats.org/officeDocument/2006/relationships/slideLayout" Target="../slideLayouts/slideLayout34.xml"/><Relationship Id="rId21" Type="http://schemas.openxmlformats.org/officeDocument/2006/relationships/theme" Target="../theme/theme3.xml"/><Relationship Id="rId7" Type="http://schemas.openxmlformats.org/officeDocument/2006/relationships/slideLayout" Target="../slideLayouts/slideLayout38.xml"/><Relationship Id="rId12" Type="http://schemas.openxmlformats.org/officeDocument/2006/relationships/slideLayout" Target="../slideLayouts/slideLayout43.xml"/><Relationship Id="rId17" Type="http://schemas.openxmlformats.org/officeDocument/2006/relationships/slideLayout" Target="../slideLayouts/slideLayout48.xml"/><Relationship Id="rId2" Type="http://schemas.openxmlformats.org/officeDocument/2006/relationships/slideLayout" Target="../slideLayouts/slideLayout33.xml"/><Relationship Id="rId16" Type="http://schemas.openxmlformats.org/officeDocument/2006/relationships/slideLayout" Target="../slideLayouts/slideLayout47.xml"/><Relationship Id="rId20" Type="http://schemas.openxmlformats.org/officeDocument/2006/relationships/slideLayout" Target="../slideLayouts/slideLayout51.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5" Type="http://schemas.openxmlformats.org/officeDocument/2006/relationships/slideLayout" Target="../slideLayouts/slideLayout36.xml"/><Relationship Id="rId15" Type="http://schemas.openxmlformats.org/officeDocument/2006/relationships/slideLayout" Target="../slideLayouts/slideLayout46.xml"/><Relationship Id="rId10" Type="http://schemas.openxmlformats.org/officeDocument/2006/relationships/slideLayout" Target="../slideLayouts/slideLayout41.xml"/><Relationship Id="rId19" Type="http://schemas.openxmlformats.org/officeDocument/2006/relationships/slideLayout" Target="../slideLayouts/slideLayout50.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slideLayout" Target="../slideLayouts/slideLayout45.xml"/><Relationship Id="rId22" Type="http://schemas.openxmlformats.org/officeDocument/2006/relationships/image" Target="../media/image7.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473" r:id="rId1"/>
    <p:sldLayoutId id="2147484241" r:id="rId2"/>
    <p:sldLayoutId id="2147484474" r:id="rId3"/>
    <p:sldLayoutId id="2147484250" r:id="rId4"/>
    <p:sldLayoutId id="2147484251" r:id="rId5"/>
    <p:sldLayoutId id="2147484299" r:id="rId6"/>
    <p:sldLayoutId id="2147484263" r:id="rId7"/>
    <p:sldLayoutId id="2147484517" r:id="rId8"/>
    <p:sldLayoutId id="2147484541" r:id="rId9"/>
    <p:sldLayoutId id="2147484555" r:id="rId10"/>
    <p:sldLayoutId id="2147484556" r:id="rId11"/>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1"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2"/>
          <a:stretch>
            <a:fillRect/>
          </a:stretch>
        </p:blipFill>
        <p:spPr>
          <a:xfrm rot="5400000">
            <a:off x="9371796" y="3072300"/>
            <a:ext cx="6995160" cy="849926"/>
          </a:xfrm>
          <a:prstGeom prst="rect">
            <a:avLst/>
          </a:prstGeom>
        </p:spPr>
      </p:pic>
    </p:spTree>
    <p:extLst>
      <p:ext uri="{BB962C8B-B14F-4D97-AF65-F5344CB8AC3E}">
        <p14:creationId xmlns:p14="http://schemas.microsoft.com/office/powerpoint/2010/main" val="3695008236"/>
      </p:ext>
    </p:extLst>
  </p:cSld>
  <p:clrMap bg1="lt1" tx1="dk1" bg2="lt2" tx2="dk2" accent1="accent1" accent2="accent2" accent3="accent3" accent4="accent4" accent5="accent5" accent6="accent6" hlink="hlink" folHlink="folHlink"/>
  <p:sldLayoutIdLst>
    <p:sldLayoutId id="2147484521" r:id="rId1"/>
    <p:sldLayoutId id="2147484522" r:id="rId2"/>
    <p:sldLayoutId id="2147484523" r:id="rId3"/>
    <p:sldLayoutId id="2147484524" r:id="rId4"/>
    <p:sldLayoutId id="2147484525" r:id="rId5"/>
    <p:sldLayoutId id="2147484526" r:id="rId6"/>
    <p:sldLayoutId id="2147484527" r:id="rId7"/>
    <p:sldLayoutId id="2147484528" r:id="rId8"/>
    <p:sldLayoutId id="2147484529" r:id="rId9"/>
    <p:sldLayoutId id="2147484530" r:id="rId10"/>
    <p:sldLayoutId id="2147484531" r:id="rId11"/>
    <p:sldLayoutId id="2147484532" r:id="rId12"/>
    <p:sldLayoutId id="2147484533" r:id="rId13"/>
    <p:sldLayoutId id="2147484534" r:id="rId14"/>
    <p:sldLayoutId id="2147484535" r:id="rId15"/>
    <p:sldLayoutId id="2147484536" r:id="rId16"/>
    <p:sldLayoutId id="2147484537" r:id="rId17"/>
    <p:sldLayoutId id="2147484538" r:id="rId18"/>
    <p:sldLayoutId id="2147484539" r:id="rId19"/>
    <p:sldLayoutId id="2147484540" r:id="rId20"/>
  </p:sldLayoutIdLst>
  <p:transition>
    <p:fade/>
  </p:transition>
  <p:txStyles>
    <p:titleStyle>
      <a:lvl1pPr algn="l" defTabSz="932563" rtl="0" eaLnBrk="1" latinLnBrk="0" hangingPunct="1">
        <a:lnSpc>
          <a:spcPct val="90000"/>
        </a:lnSpc>
        <a:spcBef>
          <a:spcPct val="0"/>
        </a:spcBef>
        <a:buNone/>
        <a:defRPr lang="en-US" sz="4799" b="0" kern="1200" cap="none" spc="-102" baseline="0" dirty="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7"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99" kern="1200" spc="0" baseline="0">
          <a:gradFill>
            <a:gsLst>
              <a:gs pos="1250">
                <a:schemeClr val="tx1"/>
              </a:gs>
              <a:gs pos="100000">
                <a:schemeClr val="tx1"/>
              </a:gs>
            </a:gsLst>
            <a:lin ang="5400000" scaled="0"/>
          </a:gradFill>
          <a:latin typeface="+mj-lt"/>
          <a:ea typeface="+mn-ea"/>
          <a:cs typeface="+mn-cs"/>
        </a:defRPr>
      </a:lvl1pPr>
      <a:lvl2pPr marL="457112"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669"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224"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2781"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6301"/>
            <a:ext cx="11239464"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915" y="1464080"/>
            <a:ext cx="11239464" cy="1644855"/>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2">
            <a:extLst>
              <a:ext uri="{28A0092B-C50C-407E-A947-70E740481C1C}">
                <a14:useLocalDpi xmlns:a14="http://schemas.microsoft.com/office/drawing/2010/main"/>
              </a:ext>
            </a:extLst>
          </a:blip>
          <a:stretch>
            <a:fillRect/>
          </a:stretch>
        </p:blipFill>
        <p:spPr>
          <a:xfrm rot="5400000">
            <a:off x="9475748" y="3001154"/>
            <a:ext cx="6994525" cy="992217"/>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56123477"/>
      </p:ext>
    </p:extLst>
  </p:cSld>
  <p:clrMap bg1="lt1" tx1="dk1" bg2="lt2" tx2="dk2" accent1="accent1" accent2="accent2" accent3="accent3" accent4="accent4" accent5="accent5" accent6="accent6" hlink="hlink" folHlink="folHlink"/>
  <p:sldLayoutIdLst>
    <p:sldLayoutId id="2147484558" r:id="rId1"/>
    <p:sldLayoutId id="2147484559" r:id="rId2"/>
    <p:sldLayoutId id="2147484560" r:id="rId3"/>
    <p:sldLayoutId id="2147484561" r:id="rId4"/>
    <p:sldLayoutId id="2147484562" r:id="rId5"/>
    <p:sldLayoutId id="2147484563" r:id="rId6"/>
    <p:sldLayoutId id="2147484564" r:id="rId7"/>
    <p:sldLayoutId id="2147484565" r:id="rId8"/>
    <p:sldLayoutId id="2147484566" r:id="rId9"/>
    <p:sldLayoutId id="2147484567" r:id="rId10"/>
    <p:sldLayoutId id="2147484568" r:id="rId11"/>
    <p:sldLayoutId id="2147484569" r:id="rId12"/>
    <p:sldLayoutId id="2147484570" r:id="rId13"/>
    <p:sldLayoutId id="2147484571" r:id="rId14"/>
    <p:sldLayoutId id="2147484572" r:id="rId15"/>
    <p:sldLayoutId id="2147484573" r:id="rId16"/>
    <p:sldLayoutId id="2147484574" r:id="rId17"/>
    <p:sldLayoutId id="2147484575" r:id="rId18"/>
    <p:sldLayoutId id="2147484577" r:id="rId19"/>
    <p:sldLayoutId id="2147484578" r:id="rId20"/>
  </p:sldLayoutIdLst>
  <p:transition>
    <p:fade/>
  </p:transition>
  <p:hf sldNum="0" hdr="0" ftr="0" dt="0"/>
  <p:txStyles>
    <p:titleStyle>
      <a:lvl1pPr algn="l" defTabSz="951304" rtl="0" eaLnBrk="1" latinLnBrk="0" hangingPunct="1">
        <a:lnSpc>
          <a:spcPct val="100000"/>
        </a:lnSpc>
        <a:spcBef>
          <a:spcPct val="0"/>
        </a:spcBef>
        <a:buNone/>
        <a:defRPr lang="en-US" sz="3672" b="1"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https://creativecommons.org/licenses/by-sa/4.0/legalcode" TargetMode="External"/></Relationships>
</file>

<file path=ppt/slides/_rels/slide10.xml.rels><?xml version="1.0" encoding="UTF-8" standalone="yes"?>
<Relationships xmlns="http://schemas.openxmlformats.org/package/2006/relationships"><Relationship Id="rId3" Type="http://schemas.openxmlformats.org/officeDocument/2006/relationships/hyperlink" Target="https://docs.microsoft.com/en-us/azure/azure-stack/azure-stack-servicing-policy#update-package-types" TargetMode="External"/><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hyperlink" Target="http://aka.ms/azurestackupdate" TargetMode="External"/><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14.bin"/><Relationship Id="rId2" Type="http://schemas.openxmlformats.org/officeDocument/2006/relationships/notesSlide" Target="../notesSlides/notesSlide13.xml"/><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16.xml"/><Relationship Id="rId6" Type="http://schemas.openxmlformats.org/officeDocument/2006/relationships/image" Target="../media/image18.emf"/><Relationship Id="rId5" Type="http://schemas.openxmlformats.org/officeDocument/2006/relationships/image" Target="../media/image17.png"/><Relationship Id="rId4" Type="http://schemas.openxmlformats.org/officeDocument/2006/relationships/image" Target="../media/image16.emf"/></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11.xml"/><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hyperlink" Target="https://aka.ms/azurestackupdatedownload" TargetMode="External"/><Relationship Id="rId2" Type="http://schemas.openxmlformats.org/officeDocument/2006/relationships/notesSlide" Target="../notesSlides/notesSlide23.xml"/><Relationship Id="rId1" Type="http://schemas.openxmlformats.org/officeDocument/2006/relationships/slideLayout" Target="../slideLayouts/slideLayout16.xml"/><Relationship Id="rId5" Type="http://schemas.openxmlformats.org/officeDocument/2006/relationships/image" Target="../media/image24.png"/><Relationship Id="rId4" Type="http://schemas.openxmlformats.org/officeDocument/2006/relationships/hyperlink" Target="https://docs.microsoft.com/en-us/azure-stack/operator/release-notes"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25.bin"/><Relationship Id="rId2" Type="http://schemas.openxmlformats.org/officeDocument/2006/relationships/notesSlide" Target="../notesSlides/notesSlide24.xml"/><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5.xml"/><Relationship Id="rId1" Type="http://schemas.openxmlformats.org/officeDocument/2006/relationships/slideLayout" Target="../slideLayouts/slideLayout17.xml"/></Relationships>
</file>

<file path=ppt/slides/_rels/slide27.xml.rels><?xml version="1.0" encoding="UTF-8" standalone="yes"?>
<Relationships xmlns="http://schemas.openxmlformats.org/package/2006/relationships"><Relationship Id="rId3" Type="http://schemas.openxmlformats.org/officeDocument/2006/relationships/image" Target="../media/image27.bin"/><Relationship Id="rId2" Type="http://schemas.openxmlformats.org/officeDocument/2006/relationships/notesSlide" Target="../notesSlides/notesSlide26.xml"/><Relationship Id="rId1" Type="http://schemas.openxmlformats.org/officeDocument/2006/relationships/slideLayout" Target="../slideLayouts/slideLayout19.xml"/><Relationship Id="rId4" Type="http://schemas.openxmlformats.org/officeDocument/2006/relationships/image" Target="../media/image28.bin"/></Relationships>
</file>

<file path=ppt/slides/_rels/slide28.xml.rels><?xml version="1.0" encoding="UTF-8" standalone="yes"?>
<Relationships xmlns="http://schemas.openxmlformats.org/package/2006/relationships"><Relationship Id="rId3" Type="http://schemas.openxmlformats.org/officeDocument/2006/relationships/image" Target="../media/image29.bin"/><Relationship Id="rId2" Type="http://schemas.openxmlformats.org/officeDocument/2006/relationships/notesSlide" Target="../notesSlides/notesSlide27.xml"/><Relationship Id="rId1" Type="http://schemas.openxmlformats.org/officeDocument/2006/relationships/slideLayout" Target="../slideLayouts/slideLayout19.xml"/><Relationship Id="rId4" Type="http://schemas.openxmlformats.org/officeDocument/2006/relationships/image" Target="../media/image30.png"/></Relationships>
</file>

<file path=ppt/slides/_rels/slide29.xml.rels><?xml version="1.0" encoding="UTF-8" standalone="yes"?>
<Relationships xmlns="http://schemas.openxmlformats.org/package/2006/relationships"><Relationship Id="rId3" Type="http://schemas.openxmlformats.org/officeDocument/2006/relationships/image" Target="../media/image31.bin"/><Relationship Id="rId2" Type="http://schemas.openxmlformats.org/officeDocument/2006/relationships/notesSlide" Target="../notesSlides/notesSlide28.xml"/><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9.xml"/></Relationships>
</file>

<file path=ppt/slides/_rels/slide31.xml.rels><?xml version="1.0" encoding="UTF-8" standalone="yes"?>
<Relationships xmlns="http://schemas.openxmlformats.org/package/2006/relationships"><Relationship Id="rId3" Type="http://schemas.openxmlformats.org/officeDocument/2006/relationships/image" Target="../media/image32.bin"/><Relationship Id="rId2" Type="http://schemas.openxmlformats.org/officeDocument/2006/relationships/notesSlide" Target="../notesSlides/notesSlide30.xml"/><Relationship Id="rId1" Type="http://schemas.openxmlformats.org/officeDocument/2006/relationships/slideLayout" Target="../slideLayouts/slideLayout19.xml"/></Relationships>
</file>

<file path=ppt/slides/_rels/slide32.xml.rels><?xml version="1.0" encoding="UTF-8" standalone="yes"?>
<Relationships xmlns="http://schemas.openxmlformats.org/package/2006/relationships"><Relationship Id="rId3" Type="http://schemas.openxmlformats.org/officeDocument/2006/relationships/image" Target="../media/image33.bin"/><Relationship Id="rId2" Type="http://schemas.openxmlformats.org/officeDocument/2006/relationships/notesSlide" Target="../notesSlides/notesSlide31.xml"/><Relationship Id="rId1" Type="http://schemas.openxmlformats.org/officeDocument/2006/relationships/slideLayout" Target="../slideLayouts/slideLayout19.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9.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6.xml"/></Relationships>
</file>

<file path=ppt/slides/_rels/slide35.xml.rels><?xml version="1.0" encoding="UTF-8" standalone="yes"?>
<Relationships xmlns="http://schemas.openxmlformats.org/package/2006/relationships"><Relationship Id="rId3" Type="http://schemas.openxmlformats.org/officeDocument/2006/relationships/image" Target="../media/image34.bin"/><Relationship Id="rId2" Type="http://schemas.openxmlformats.org/officeDocument/2006/relationships/notesSlide" Target="../notesSlides/notesSlide34.xml"/><Relationship Id="rId1" Type="http://schemas.openxmlformats.org/officeDocument/2006/relationships/slideLayout" Target="../slideLayouts/slideLayout1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9.xml"/></Relationships>
</file>

<file path=ppt/slides/_rels/slide3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35.bin"/><Relationship Id="rId2" Type="http://schemas.openxmlformats.org/officeDocument/2006/relationships/notesSlide" Target="../notesSlides/notesSlide37.xml"/><Relationship Id="rId1" Type="http://schemas.openxmlformats.org/officeDocument/2006/relationships/slideLayout" Target="../slideLayouts/slideLayout16.xml"/><Relationship Id="rId4" Type="http://schemas.openxmlformats.org/officeDocument/2006/relationships/image" Target="../media/image36.png"/></Relationships>
</file>

<file path=ppt/slides/_rels/slide39.xml.rels><?xml version="1.0" encoding="UTF-8" standalone="yes"?>
<Relationships xmlns="http://schemas.openxmlformats.org/package/2006/relationships"><Relationship Id="rId3" Type="http://schemas.openxmlformats.org/officeDocument/2006/relationships/image" Target="../media/image37.bin"/><Relationship Id="rId2" Type="http://schemas.openxmlformats.org/officeDocument/2006/relationships/notesSlide" Target="../notesSlides/notesSlide38.xml"/><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6.xml"/></Relationships>
</file>

<file path=ppt/slides/_rels/slide4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0.xml"/><Relationship Id="rId1" Type="http://schemas.openxmlformats.org/officeDocument/2006/relationships/slideLayout" Target="../slideLayouts/slideLayout1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dirty="0"/>
              <a:t>Managing Microsoft Azure Stack Hub</a:t>
            </a:r>
            <a:endParaRPr lang="en-US" dirty="0"/>
          </a:p>
        </p:txBody>
      </p:sp>
      <p:sp>
        <p:nvSpPr>
          <p:cNvPr id="3" name="Text Placeholder 2"/>
          <p:cNvSpPr>
            <a:spLocks noGrp="1"/>
          </p:cNvSpPr>
          <p:nvPr>
            <p:ph type="body" sz="quarter" idx="14"/>
          </p:nvPr>
        </p:nvSpPr>
        <p:spPr>
          <a:xfrm>
            <a:off x="273050" y="3954463"/>
            <a:ext cx="6402388" cy="997196"/>
          </a:xfrm>
        </p:spPr>
        <p:txBody>
          <a:bodyPr>
            <a:spAutoFit/>
          </a:bodyPr>
          <a:lstStyle/>
          <a:p>
            <a:pPr lvl="0"/>
            <a:r>
              <a:rPr lang="en-US" sz="2800" dirty="0"/>
              <a:t>Patching the Microsoft Azure Stack Hub Infrastructure</a:t>
            </a:r>
            <a:endParaRPr lang="en-US" sz="2800" dirty="0">
              <a:latin typeface="+mn-lt"/>
            </a:endParaRPr>
          </a:p>
        </p:txBody>
      </p:sp>
      <p:pic>
        <p:nvPicPr>
          <p:cNvPr id="11" name="Picture 10"/>
          <p:cNvPicPr>
            <a:picLocks noChangeAspect="1"/>
          </p:cNvPicPr>
          <p:nvPr/>
        </p:nvPicPr>
        <p:blipFill>
          <a:blip r:embed="rId3" cstate="screen">
            <a:duotone>
              <a:schemeClr val="accent5">
                <a:shade val="45000"/>
                <a:satMod val="135000"/>
              </a:schemeClr>
              <a:prstClr val="white"/>
            </a:duotone>
            <a:extLst>
              <a:ext uri="{28A0092B-C50C-407E-A947-70E740481C1C}">
                <a14:useLocalDpi xmlns:a14="http://schemas.microsoft.com/office/drawing/2010/main"/>
              </a:ext>
            </a:extLst>
          </a:blip>
          <a:stretch>
            <a:fillRect/>
          </a:stretch>
        </p:blipFill>
        <p:spPr>
          <a:xfrm>
            <a:off x="2255837" y="449262"/>
            <a:ext cx="578704" cy="383248"/>
          </a:xfrm>
          <a:prstGeom prst="rect">
            <a:avLst/>
          </a:prstGeom>
        </p:spPr>
      </p:pic>
      <p:sp>
        <p:nvSpPr>
          <p:cNvPr id="5" name="Rectangle 4">
            <a:extLst>
              <a:ext uri="{FF2B5EF4-FFF2-40B4-BE49-F238E27FC236}">
                <a16:creationId xmlns:a16="http://schemas.microsoft.com/office/drawing/2014/main" id="{A742D82A-804A-4DDB-AB8D-65FB8FFA1C87}"/>
              </a:ext>
            </a:extLst>
          </p:cNvPr>
          <p:cNvSpPr/>
          <p:nvPr/>
        </p:nvSpPr>
        <p:spPr>
          <a:xfrm>
            <a:off x="273050" y="5097462"/>
            <a:ext cx="6216419" cy="646331"/>
          </a:xfrm>
          <a:prstGeom prst="rect">
            <a:avLst/>
          </a:prstGeom>
        </p:spPr>
        <p:txBody>
          <a:bodyPr wrap="square">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r>
              <a:rPr lang="en-US" dirty="0">
                <a:latin typeface="Calibri" panose="020F0502020204030204" pitchFamily="34" charset="0"/>
                <a:ea typeface="Calibri" panose="020F0502020204030204" pitchFamily="34" charset="0"/>
              </a:rPr>
              <a:t>This work is licensed under a </a:t>
            </a:r>
            <a:r>
              <a:rPr lang="en-US" u="sng" dirty="0">
                <a:solidFill>
                  <a:srgbClr val="0563C1"/>
                </a:solidFill>
                <a:latin typeface="Calibri" panose="020F0502020204030204" pitchFamily="34" charset="0"/>
                <a:ea typeface="Calibri" panose="020F0502020204030204" pitchFamily="34" charset="0"/>
                <a:hlinkClick r:id="rId4"/>
              </a:rPr>
              <a:t>Creative Commons Attribution - </a:t>
            </a:r>
            <a:r>
              <a:rPr lang="en-US" u="sng" dirty="0" err="1">
                <a:solidFill>
                  <a:srgbClr val="0563C1"/>
                </a:solidFill>
                <a:latin typeface="Calibri" panose="020F0502020204030204" pitchFamily="34" charset="0"/>
                <a:ea typeface="Calibri" panose="020F0502020204030204" pitchFamily="34" charset="0"/>
                <a:hlinkClick r:id="rId4"/>
              </a:rPr>
              <a:t>ShareAlike</a:t>
            </a:r>
            <a:r>
              <a:rPr lang="en-US" u="sng" dirty="0">
                <a:solidFill>
                  <a:srgbClr val="0563C1"/>
                </a:solidFill>
                <a:latin typeface="Calibri" panose="020F0502020204030204" pitchFamily="34" charset="0"/>
                <a:ea typeface="Calibri" panose="020F0502020204030204" pitchFamily="34" charset="0"/>
                <a:hlinkClick r:id="rId4"/>
              </a:rPr>
              <a:t> 4.0 International Public License</a:t>
            </a:r>
            <a:endParaRPr lang="en-CA" dirty="0"/>
          </a:p>
        </p:txBody>
      </p:sp>
    </p:spTree>
    <p:extLst>
      <p:ext uri="{BB962C8B-B14F-4D97-AF65-F5344CB8AC3E}">
        <p14:creationId xmlns:p14="http://schemas.microsoft.com/office/powerpoint/2010/main" val="1140389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3348FE3-EA6B-42A1-89FE-75CA247C6F29}"/>
              </a:ext>
            </a:extLst>
          </p:cNvPr>
          <p:cNvSpPr>
            <a:spLocks noGrp="1"/>
          </p:cNvSpPr>
          <p:nvPr>
            <p:ph type="title"/>
          </p:nvPr>
        </p:nvSpPr>
        <p:spPr/>
        <p:txBody>
          <a:bodyPr/>
          <a:lstStyle/>
          <a:p>
            <a:r>
              <a:rPr lang="en-US" dirty="0"/>
              <a:t>Package types</a:t>
            </a:r>
          </a:p>
        </p:txBody>
      </p:sp>
      <p:sp>
        <p:nvSpPr>
          <p:cNvPr id="4" name="Text Placeholder 3">
            <a:extLst>
              <a:ext uri="{FF2B5EF4-FFF2-40B4-BE49-F238E27FC236}">
                <a16:creationId xmlns:a16="http://schemas.microsoft.com/office/drawing/2014/main" id="{1811E023-F7A9-4307-BA36-5210A078C81B}"/>
              </a:ext>
            </a:extLst>
          </p:cNvPr>
          <p:cNvSpPr>
            <a:spLocks noGrp="1"/>
          </p:cNvSpPr>
          <p:nvPr>
            <p:ph type="body" sz="quarter" idx="10"/>
          </p:nvPr>
        </p:nvSpPr>
        <p:spPr>
          <a:xfrm>
            <a:off x="275482" y="1212850"/>
            <a:ext cx="11887100" cy="5896101"/>
          </a:xfrm>
        </p:spPr>
        <p:txBody>
          <a:bodyPr/>
          <a:lstStyle/>
          <a:p>
            <a:r>
              <a:rPr lang="en-US" sz="2856" dirty="0">
                <a:latin typeface="+mn-lt"/>
              </a:rPr>
              <a:t>There are two types of update packages for Azure Stack Hub integrated systems:</a:t>
            </a:r>
          </a:p>
          <a:p>
            <a:pPr marL="457200" indent="-457200">
              <a:buFont typeface="Arial" panose="020B0604020202020204" pitchFamily="34" charset="0"/>
              <a:buChar char="•"/>
            </a:pPr>
            <a:r>
              <a:rPr lang="en-US" sz="2856" dirty="0">
                <a:latin typeface="+mn-lt"/>
              </a:rPr>
              <a:t>Microsoft software updates</a:t>
            </a:r>
          </a:p>
          <a:p>
            <a:pPr marL="685757" lvl="1" indent="-457200">
              <a:buFont typeface="Arial" panose="020B0604020202020204" pitchFamily="34" charset="0"/>
              <a:buChar char="•"/>
            </a:pPr>
            <a:r>
              <a:rPr lang="en-US" sz="2056" dirty="0">
                <a:latin typeface="+mn-lt"/>
              </a:rPr>
              <a:t>Deployed using the Azure Stack Hub administrator portal</a:t>
            </a:r>
          </a:p>
          <a:p>
            <a:pPr marL="685757" lvl="1" indent="-457200">
              <a:buFont typeface="Arial" panose="020B0604020202020204" pitchFamily="34" charset="0"/>
              <a:buChar char="•"/>
            </a:pPr>
            <a:r>
              <a:rPr lang="en-GB" sz="2056" dirty="0">
                <a:latin typeface="+mn-lt"/>
              </a:rPr>
              <a:t>Includes Windows Server security updates, non-security updates, and Azure Stack Hub feature updates</a:t>
            </a:r>
            <a:endParaRPr lang="en-US" sz="2056" dirty="0">
              <a:latin typeface="+mn-lt"/>
            </a:endParaRPr>
          </a:p>
          <a:p>
            <a:pPr marL="685757" lvl="1" indent="-457200">
              <a:buFont typeface="Arial" panose="020B0604020202020204" pitchFamily="34" charset="0"/>
              <a:buChar char="•"/>
            </a:pPr>
            <a:endParaRPr lang="en-US" sz="2056" dirty="0">
              <a:latin typeface="+mn-lt"/>
            </a:endParaRPr>
          </a:p>
          <a:p>
            <a:pPr marL="457200" indent="-457200">
              <a:buFont typeface="Arial" panose="020B0604020202020204" pitchFamily="34" charset="0"/>
              <a:buChar char="•"/>
            </a:pPr>
            <a:r>
              <a:rPr lang="en-US" sz="2856" dirty="0">
                <a:latin typeface="+mn-lt"/>
              </a:rPr>
              <a:t>OEM hardware vendor-provided updates, such as drivers and firmware</a:t>
            </a:r>
          </a:p>
          <a:p>
            <a:pPr marL="685757" lvl="1" indent="-457200">
              <a:buFont typeface="Arial" panose="020B0604020202020204" pitchFamily="34" charset="0"/>
              <a:buChar char="•"/>
            </a:pPr>
            <a:r>
              <a:rPr lang="en-US" sz="2056" dirty="0"/>
              <a:t>Deployed using the Azure Stack Hub administrator portal</a:t>
            </a:r>
          </a:p>
          <a:p>
            <a:pPr marL="685757" lvl="1" indent="-457200">
              <a:buFont typeface="Arial" panose="020B0604020202020204" pitchFamily="34" charset="0"/>
              <a:buChar char="•"/>
            </a:pPr>
            <a:r>
              <a:rPr lang="en-GB" sz="2056" dirty="0">
                <a:latin typeface="+mn-lt"/>
              </a:rPr>
              <a:t>Some hardware vendors may require a hardware vendor VM that handles the internal firmware update process</a:t>
            </a:r>
          </a:p>
          <a:p>
            <a:pPr marL="685757" lvl="1" indent="-457200">
              <a:buFont typeface="Arial" panose="020B0604020202020204" pitchFamily="34" charset="0"/>
              <a:buChar char="•"/>
            </a:pPr>
            <a:r>
              <a:rPr lang="en-GB" sz="2056" dirty="0">
                <a:latin typeface="+mn-lt"/>
              </a:rPr>
              <a:t>Hosted on their own download site and have their own release cycle</a:t>
            </a:r>
          </a:p>
          <a:p>
            <a:pPr marL="685757" lvl="1" indent="-457200">
              <a:buFont typeface="Arial" panose="020B0604020202020204" pitchFamily="34" charset="0"/>
              <a:buChar char="•"/>
            </a:pPr>
            <a:r>
              <a:rPr lang="en-GB" sz="2056" dirty="0">
                <a:latin typeface="+mn-lt"/>
              </a:rPr>
              <a:t>Check with your OEM about their specific process</a:t>
            </a:r>
            <a:endParaRPr lang="en-US" sz="2056" dirty="0">
              <a:latin typeface="+mn-lt"/>
            </a:endParaRPr>
          </a:p>
          <a:p>
            <a:pPr marL="685757" lvl="1" indent="-457200">
              <a:buFont typeface="Arial" panose="020B0604020202020204" pitchFamily="34" charset="0"/>
              <a:buChar char="•"/>
            </a:pPr>
            <a:endParaRPr lang="en-US" sz="2056" dirty="0">
              <a:latin typeface="+mn-lt"/>
            </a:endParaRPr>
          </a:p>
          <a:p>
            <a:r>
              <a:rPr lang="en-US" sz="2040" b="1" dirty="0">
                <a:latin typeface="+mn-lt"/>
              </a:rPr>
              <a:t>Source: </a:t>
            </a:r>
            <a:r>
              <a:rPr lang="en-US" sz="1836" b="1" dirty="0">
                <a:latin typeface="+mn-lt"/>
              </a:rPr>
              <a:t>Azure Stack Hub servicing policy</a:t>
            </a:r>
            <a:br>
              <a:rPr lang="en-US" sz="1836" u="sng" dirty="0">
                <a:latin typeface="+mn-lt"/>
                <a:hlinkClick r:id="rId3"/>
              </a:rPr>
            </a:br>
            <a:r>
              <a:rPr lang="en-US" sz="1836" u="sng" dirty="0">
                <a:latin typeface="+mn-lt"/>
                <a:hlinkClick r:id="rId3"/>
              </a:rPr>
              <a:t>https://docs.microsoft.com/en-us/azure/azure-stack/azure-stack-servicing-policy#update-package-types</a:t>
            </a:r>
            <a:endParaRPr lang="en-US" sz="1836" dirty="0">
              <a:latin typeface="+mn-lt"/>
            </a:endParaRPr>
          </a:p>
        </p:txBody>
      </p:sp>
    </p:spTree>
    <p:extLst>
      <p:ext uri="{BB962C8B-B14F-4D97-AF65-F5344CB8AC3E}">
        <p14:creationId xmlns:p14="http://schemas.microsoft.com/office/powerpoint/2010/main" val="1785156452"/>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3348FE3-EA6B-42A1-89FE-75CA247C6F29}"/>
              </a:ext>
            </a:extLst>
          </p:cNvPr>
          <p:cNvSpPr>
            <a:spLocks noGrp="1"/>
          </p:cNvSpPr>
          <p:nvPr>
            <p:ph type="title"/>
          </p:nvPr>
        </p:nvSpPr>
        <p:spPr/>
        <p:txBody>
          <a:bodyPr/>
          <a:lstStyle/>
          <a:p>
            <a:r>
              <a:rPr lang="en-US" dirty="0"/>
              <a:t>Microsoft software updates</a:t>
            </a:r>
          </a:p>
        </p:txBody>
      </p:sp>
      <p:graphicFrame>
        <p:nvGraphicFramePr>
          <p:cNvPr id="2" name="Table 4">
            <a:extLst>
              <a:ext uri="{FF2B5EF4-FFF2-40B4-BE49-F238E27FC236}">
                <a16:creationId xmlns:a16="http://schemas.microsoft.com/office/drawing/2014/main" id="{67FD7B50-E704-44F0-8C02-A73105373F4E}"/>
              </a:ext>
            </a:extLst>
          </p:cNvPr>
          <p:cNvGraphicFramePr>
            <a:graphicFrameLocks noGrp="1"/>
          </p:cNvGraphicFramePr>
          <p:nvPr>
            <p:extLst>
              <p:ext uri="{D42A27DB-BD31-4B8C-83A1-F6EECF244321}">
                <p14:modId xmlns:p14="http://schemas.microsoft.com/office/powerpoint/2010/main" val="3334175933"/>
              </p:ext>
            </p:extLst>
          </p:nvPr>
        </p:nvGraphicFramePr>
        <p:xfrm>
          <a:off x="960437" y="1592262"/>
          <a:ext cx="10515600" cy="2736670"/>
        </p:xfrm>
        <a:graphic>
          <a:graphicData uri="http://schemas.openxmlformats.org/drawingml/2006/table">
            <a:tbl>
              <a:tblPr firstRow="1" bandRow="1">
                <a:tableStyleId>{5C22544A-7EE6-4342-B048-85BDC9FD1C3A}</a:tableStyleId>
              </a:tblPr>
              <a:tblGrid>
                <a:gridCol w="3505200">
                  <a:extLst>
                    <a:ext uri="{9D8B030D-6E8A-4147-A177-3AD203B41FA5}">
                      <a16:colId xmlns:a16="http://schemas.microsoft.com/office/drawing/2014/main" val="2749936738"/>
                    </a:ext>
                  </a:extLst>
                </a:gridCol>
                <a:gridCol w="3505200">
                  <a:extLst>
                    <a:ext uri="{9D8B030D-6E8A-4147-A177-3AD203B41FA5}">
                      <a16:colId xmlns:a16="http://schemas.microsoft.com/office/drawing/2014/main" val="4102572748"/>
                    </a:ext>
                  </a:extLst>
                </a:gridCol>
                <a:gridCol w="3505200">
                  <a:extLst>
                    <a:ext uri="{9D8B030D-6E8A-4147-A177-3AD203B41FA5}">
                      <a16:colId xmlns:a16="http://schemas.microsoft.com/office/drawing/2014/main" val="3301850565"/>
                    </a:ext>
                  </a:extLst>
                </a:gridCol>
              </a:tblGrid>
              <a:tr h="740230">
                <a:tc>
                  <a:txBody>
                    <a:bodyPr/>
                    <a:lstStyle/>
                    <a:p>
                      <a:pPr algn="ctr"/>
                      <a:r>
                        <a:rPr lang="en-GB" sz="2800" dirty="0"/>
                        <a:t>Full</a:t>
                      </a:r>
                    </a:p>
                  </a:txBody>
                  <a:tcPr anchor="ctr"/>
                </a:tc>
                <a:tc>
                  <a:txBody>
                    <a:bodyPr/>
                    <a:lstStyle/>
                    <a:p>
                      <a:pPr algn="ctr"/>
                      <a:r>
                        <a:rPr lang="en-GB" sz="2800" dirty="0"/>
                        <a:t>Express</a:t>
                      </a:r>
                    </a:p>
                  </a:txBody>
                  <a:tcPr anchor="ctr"/>
                </a:tc>
                <a:tc>
                  <a:txBody>
                    <a:bodyPr/>
                    <a:lstStyle/>
                    <a:p>
                      <a:pPr algn="ctr"/>
                      <a:r>
                        <a:rPr lang="en-GB" sz="2800" dirty="0"/>
                        <a:t>Hotfixes</a:t>
                      </a:r>
                    </a:p>
                  </a:txBody>
                  <a:tcPr anchor="ctr"/>
                </a:tc>
                <a:extLst>
                  <a:ext uri="{0D108BD9-81ED-4DB2-BD59-A6C34878D82A}">
                    <a16:rowId xmlns:a16="http://schemas.microsoft.com/office/drawing/2014/main" val="578278089"/>
                  </a:ext>
                </a:extLst>
              </a:tr>
              <a:tr h="1698170">
                <a:tc>
                  <a:txBody>
                    <a:bodyPr/>
                    <a:lstStyle/>
                    <a:p>
                      <a:pPr algn="l">
                        <a:lnSpc>
                          <a:spcPct val="100000"/>
                        </a:lnSpc>
                        <a:spcBef>
                          <a:spcPts val="600"/>
                        </a:spcBef>
                      </a:pPr>
                      <a:r>
                        <a:rPr lang="en-GB" sz="2000" b="1" i="0" u="sng" kern="1200" dirty="0">
                          <a:solidFill>
                            <a:schemeClr val="dk1"/>
                          </a:solidFill>
                          <a:effectLst/>
                          <a:latin typeface="+mn-lt"/>
                          <a:ea typeface="+mn-ea"/>
                          <a:cs typeface="+mn-cs"/>
                        </a:rPr>
                        <a:t>Full</a:t>
                      </a:r>
                      <a:r>
                        <a:rPr lang="en-GB" sz="2000" b="0" i="0" kern="1200" dirty="0">
                          <a:solidFill>
                            <a:schemeClr val="dk1"/>
                          </a:solidFill>
                          <a:effectLst/>
                          <a:latin typeface="+mn-lt"/>
                          <a:ea typeface="+mn-ea"/>
                          <a:cs typeface="+mn-cs"/>
                        </a:rPr>
                        <a:t> update packages update the physical host operating systems in the scale unit and require a larger maintenance window</a:t>
                      </a:r>
                      <a:endParaRPr lang="en-GB" sz="2000" dirty="0"/>
                    </a:p>
                  </a:txBody>
                  <a:tcPr/>
                </a:tc>
                <a:tc>
                  <a:txBody>
                    <a:bodyPr/>
                    <a:lstStyle/>
                    <a:p>
                      <a:pPr algn="l">
                        <a:lnSpc>
                          <a:spcPct val="100000"/>
                        </a:lnSpc>
                        <a:spcBef>
                          <a:spcPts val="600"/>
                        </a:spcBef>
                      </a:pPr>
                      <a:r>
                        <a:rPr lang="en-GB" sz="2000" b="1" i="0" u="sng" kern="1200" dirty="0">
                          <a:solidFill>
                            <a:schemeClr val="dk1"/>
                          </a:solidFill>
                          <a:effectLst/>
                          <a:latin typeface="+mn-lt"/>
                          <a:ea typeface="+mn-ea"/>
                          <a:cs typeface="+mn-cs"/>
                        </a:rPr>
                        <a:t>Express</a:t>
                      </a:r>
                      <a:r>
                        <a:rPr lang="en-GB" sz="2000" b="0" i="0" kern="1200" dirty="0">
                          <a:solidFill>
                            <a:schemeClr val="dk1"/>
                          </a:solidFill>
                          <a:effectLst/>
                          <a:latin typeface="+mn-lt"/>
                          <a:ea typeface="+mn-ea"/>
                          <a:cs typeface="+mn-cs"/>
                        </a:rPr>
                        <a:t> update packages are scoped and don't update the underlying physical host operating systems, so require a smaller maintenance window</a:t>
                      </a:r>
                      <a:endParaRPr lang="en-GB" sz="2000" dirty="0"/>
                    </a:p>
                  </a:txBody>
                  <a:tcPr/>
                </a:tc>
                <a:tc>
                  <a:txBody>
                    <a:bodyPr/>
                    <a:lstStyle/>
                    <a:p>
                      <a:pPr marL="0" marR="0" lvl="0" indent="0" algn="l" defTabSz="932742" rtl="0" eaLnBrk="1" fontAlgn="auto" latinLnBrk="0" hangingPunct="1">
                        <a:lnSpc>
                          <a:spcPct val="100000"/>
                        </a:lnSpc>
                        <a:spcBef>
                          <a:spcPts val="600"/>
                        </a:spcBef>
                        <a:spcAft>
                          <a:spcPts val="0"/>
                        </a:spcAft>
                        <a:buClrTx/>
                        <a:buSzTx/>
                        <a:buFontTx/>
                        <a:buNone/>
                        <a:tabLst/>
                        <a:defRPr/>
                      </a:pPr>
                      <a:r>
                        <a:rPr lang="en-GB" sz="2000" b="1" i="0" u="sng" kern="1200" dirty="0">
                          <a:solidFill>
                            <a:schemeClr val="dk1"/>
                          </a:solidFill>
                          <a:effectLst/>
                          <a:latin typeface="+mn-lt"/>
                          <a:ea typeface="+mn-ea"/>
                          <a:cs typeface="+mn-cs"/>
                        </a:rPr>
                        <a:t>Hotfixes</a:t>
                      </a:r>
                      <a:r>
                        <a:rPr lang="en-GB" sz="2000" b="0" i="0" kern="1200" dirty="0">
                          <a:solidFill>
                            <a:schemeClr val="dk1"/>
                          </a:solidFill>
                          <a:effectLst/>
                          <a:latin typeface="+mn-lt"/>
                          <a:ea typeface="+mn-ea"/>
                          <a:cs typeface="+mn-cs"/>
                        </a:rPr>
                        <a:t> address a specific issue that's often preventive or time-sensitive. </a:t>
                      </a:r>
                      <a:r>
                        <a:rPr lang="en-US" sz="2000" b="0" i="0" kern="1200" dirty="0">
                          <a:solidFill>
                            <a:schemeClr val="dk1"/>
                          </a:solidFill>
                          <a:effectLst/>
                          <a:latin typeface="+mn-lt"/>
                          <a:ea typeface="+mn-ea"/>
                          <a:cs typeface="+mn-cs"/>
                        </a:rPr>
                        <a:t>U</a:t>
                      </a:r>
                      <a:r>
                        <a:rPr lang="en-US" sz="2000" dirty="0">
                          <a:latin typeface="+mn-lt"/>
                        </a:rPr>
                        <a:t>nlike a full or express update, hotfixes can install in minutes. </a:t>
                      </a:r>
                    </a:p>
                    <a:p>
                      <a:pPr algn="l">
                        <a:lnSpc>
                          <a:spcPct val="100000"/>
                        </a:lnSpc>
                        <a:spcBef>
                          <a:spcPts val="600"/>
                        </a:spcBef>
                      </a:pPr>
                      <a:endParaRPr lang="en-GB" sz="2000" dirty="0"/>
                    </a:p>
                  </a:txBody>
                  <a:tcPr/>
                </a:tc>
                <a:extLst>
                  <a:ext uri="{0D108BD9-81ED-4DB2-BD59-A6C34878D82A}">
                    <a16:rowId xmlns:a16="http://schemas.microsoft.com/office/drawing/2014/main" val="1242691543"/>
                  </a:ext>
                </a:extLst>
              </a:tr>
            </a:tbl>
          </a:graphicData>
        </a:graphic>
      </p:graphicFrame>
      <p:sp>
        <p:nvSpPr>
          <p:cNvPr id="7" name="Text Placeholder 3">
            <a:extLst>
              <a:ext uri="{FF2B5EF4-FFF2-40B4-BE49-F238E27FC236}">
                <a16:creationId xmlns:a16="http://schemas.microsoft.com/office/drawing/2014/main" id="{4105C2E8-DCD9-4887-A7A8-9FD36DB9D724}"/>
              </a:ext>
            </a:extLst>
          </p:cNvPr>
          <p:cNvSpPr>
            <a:spLocks noGrp="1"/>
          </p:cNvSpPr>
          <p:nvPr>
            <p:ph type="body" sz="quarter" idx="10"/>
          </p:nvPr>
        </p:nvSpPr>
        <p:spPr>
          <a:xfrm>
            <a:off x="277103" y="4701480"/>
            <a:ext cx="11887100" cy="1732782"/>
          </a:xfrm>
        </p:spPr>
        <p:txBody>
          <a:bodyPr/>
          <a:lstStyle/>
          <a:p>
            <a:r>
              <a:rPr lang="en-US" sz="2800" b="1" dirty="0">
                <a:latin typeface="+mn-lt"/>
              </a:rPr>
              <a:t>Microsoft Updates</a:t>
            </a:r>
          </a:p>
          <a:p>
            <a:r>
              <a:rPr lang="en-GB" sz="2600" dirty="0">
                <a:latin typeface="+mn-lt"/>
              </a:rPr>
              <a:t>Microsoft releases multiple full and express software update packages per year </a:t>
            </a:r>
            <a:r>
              <a:rPr lang="en-US" sz="2600" dirty="0">
                <a:latin typeface="+mn-lt"/>
              </a:rPr>
              <a:t>for Azure Stack Hub integrated systems on a regular cadence that will typically fall on the </a:t>
            </a:r>
            <a:r>
              <a:rPr lang="en-US" sz="2600" b="1" dirty="0">
                <a:latin typeface="+mn-lt"/>
              </a:rPr>
              <a:t>fourth Tuesday of a month. </a:t>
            </a:r>
            <a:r>
              <a:rPr lang="en-US" sz="2600" dirty="0">
                <a:latin typeface="+mn-lt"/>
              </a:rPr>
              <a:t>Some months may not have an update.</a:t>
            </a:r>
          </a:p>
        </p:txBody>
      </p:sp>
    </p:spTree>
    <p:extLst>
      <p:ext uri="{BB962C8B-B14F-4D97-AF65-F5344CB8AC3E}">
        <p14:creationId xmlns:p14="http://schemas.microsoft.com/office/powerpoint/2010/main" val="4258394275"/>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09D1FB-D9D6-40E8-B969-58E77C88D603}"/>
              </a:ext>
            </a:extLst>
          </p:cNvPr>
          <p:cNvSpPr>
            <a:spLocks noGrp="1"/>
          </p:cNvSpPr>
          <p:nvPr>
            <p:ph type="title"/>
          </p:nvPr>
        </p:nvSpPr>
        <p:spPr/>
        <p:txBody>
          <a:bodyPr/>
          <a:lstStyle/>
          <a:p>
            <a:r>
              <a:rPr lang="en-US" dirty="0"/>
              <a:t>Package versioning</a:t>
            </a:r>
          </a:p>
        </p:txBody>
      </p:sp>
      <p:sp>
        <p:nvSpPr>
          <p:cNvPr id="5" name="Text Placeholder 4">
            <a:extLst>
              <a:ext uri="{FF2B5EF4-FFF2-40B4-BE49-F238E27FC236}">
                <a16:creationId xmlns:a16="http://schemas.microsoft.com/office/drawing/2014/main" id="{C59614AD-FE51-493E-8AB0-1C3789AE81FF}"/>
              </a:ext>
            </a:extLst>
          </p:cNvPr>
          <p:cNvSpPr>
            <a:spLocks noGrp="1"/>
          </p:cNvSpPr>
          <p:nvPr>
            <p:ph type="body" sz="quarter" idx="10"/>
          </p:nvPr>
        </p:nvSpPr>
        <p:spPr>
          <a:xfrm>
            <a:off x="275481" y="1741157"/>
            <a:ext cx="7872731" cy="3964483"/>
          </a:xfrm>
        </p:spPr>
        <p:txBody>
          <a:bodyPr/>
          <a:lstStyle/>
          <a:p>
            <a:r>
              <a:rPr lang="en-US" sz="2448" dirty="0">
                <a:latin typeface="+mn-lt"/>
              </a:rPr>
              <a:t>Microsoft update packages have the following naming convention to easily identify the release date:</a:t>
            </a:r>
          </a:p>
          <a:p>
            <a:endParaRPr lang="en-US" sz="2448" dirty="0">
              <a:latin typeface="+mn-lt"/>
            </a:endParaRPr>
          </a:p>
          <a:p>
            <a:pPr lvl="1"/>
            <a:r>
              <a:rPr lang="en-US" sz="2448" i="1" dirty="0" err="1"/>
              <a:t>MajorProductVersion.YYMM.MinorVersion.BuildNumber</a:t>
            </a:r>
            <a:endParaRPr lang="en-US" sz="2448" i="1" dirty="0"/>
          </a:p>
          <a:p>
            <a:pPr lvl="1"/>
            <a:endParaRPr lang="en-US" sz="2448" dirty="0">
              <a:latin typeface="+mn-lt"/>
            </a:endParaRPr>
          </a:p>
          <a:p>
            <a:r>
              <a:rPr lang="en-US" sz="2448" dirty="0">
                <a:latin typeface="+mn-lt"/>
              </a:rPr>
              <a:t>For example, the August 2020 release is </a:t>
            </a:r>
            <a:r>
              <a:rPr lang="en-US" sz="2448" b="1" dirty="0">
                <a:latin typeface="+mn-lt"/>
              </a:rPr>
              <a:t>1.2008.13.88</a:t>
            </a:r>
          </a:p>
          <a:p>
            <a:r>
              <a:rPr lang="en-US" sz="2448" dirty="0">
                <a:latin typeface="+mn-lt"/>
              </a:rPr>
              <a:t>A hotfix for 2008 increments the minor version and build number, e.g., </a:t>
            </a:r>
            <a:r>
              <a:rPr lang="en-US" sz="2448" b="1" dirty="0">
                <a:latin typeface="+mn-lt"/>
              </a:rPr>
              <a:t>1.2008.20.102</a:t>
            </a:r>
          </a:p>
          <a:p>
            <a:endParaRPr lang="en-US" sz="2040" dirty="0">
              <a:latin typeface="+mn-lt"/>
            </a:endParaRPr>
          </a:p>
          <a:p>
            <a:r>
              <a:rPr lang="en-US" sz="2040" b="1" dirty="0">
                <a:latin typeface="+mn-lt"/>
              </a:rPr>
              <a:t>See </a:t>
            </a:r>
            <a:r>
              <a:rPr lang="en-US" sz="2040" b="1" dirty="0">
                <a:latin typeface="+mn-lt"/>
                <a:hlinkClick r:id="rId3"/>
              </a:rPr>
              <a:t>http://aka.ms/azurestackupdate</a:t>
            </a:r>
            <a:r>
              <a:rPr lang="en-US" sz="2040" b="1" dirty="0">
                <a:latin typeface="+mn-lt"/>
              </a:rPr>
              <a:t> for details.</a:t>
            </a:r>
            <a:endParaRPr lang="en-US" sz="1836" dirty="0">
              <a:latin typeface="+mn-lt"/>
            </a:endParaRPr>
          </a:p>
        </p:txBody>
      </p:sp>
      <p:grpSp>
        <p:nvGrpSpPr>
          <p:cNvPr id="4" name="Group 3">
            <a:extLst>
              <a:ext uri="{FF2B5EF4-FFF2-40B4-BE49-F238E27FC236}">
                <a16:creationId xmlns:a16="http://schemas.microsoft.com/office/drawing/2014/main" id="{D688A1CA-6F1C-4FF8-93C7-78BA9E48ABF8}"/>
              </a:ext>
            </a:extLst>
          </p:cNvPr>
          <p:cNvGrpSpPr/>
          <p:nvPr/>
        </p:nvGrpSpPr>
        <p:grpSpPr>
          <a:xfrm>
            <a:off x="8351837" y="2251525"/>
            <a:ext cx="3582282" cy="2491473"/>
            <a:chOff x="6069330" y="912208"/>
            <a:chExt cx="1809750" cy="1406521"/>
          </a:xfrm>
        </p:grpSpPr>
        <p:sp>
          <p:nvSpPr>
            <p:cNvPr id="6" name="TextBox 5">
              <a:extLst>
                <a:ext uri="{FF2B5EF4-FFF2-40B4-BE49-F238E27FC236}">
                  <a16:creationId xmlns:a16="http://schemas.microsoft.com/office/drawing/2014/main" id="{4946C9C9-C816-486F-83F5-A1A6A18ABB9D}"/>
                </a:ext>
              </a:extLst>
            </p:cNvPr>
            <p:cNvSpPr txBox="1"/>
            <p:nvPr/>
          </p:nvSpPr>
          <p:spPr>
            <a:xfrm>
              <a:off x="6979920" y="912208"/>
              <a:ext cx="899160" cy="180753"/>
            </a:xfrm>
            <a:prstGeom prst="rect">
              <a:avLst/>
            </a:prstGeom>
            <a:noFill/>
            <a:ln>
              <a:solidFill>
                <a:schemeClr val="accent1"/>
              </a:solidFill>
            </a:ln>
          </p:spPr>
          <p:txBody>
            <a:bodyPr wrap="square" lIns="0" tIns="0" rIns="0" bIns="0" rtlCol="0" anchor="ctr">
              <a:spAutoFit/>
            </a:bodyPr>
            <a:lstStyle/>
            <a:p>
              <a:pPr algn="ctr"/>
              <a:r>
                <a:rPr lang="en-US" sz="2040">
                  <a:gradFill>
                    <a:gsLst>
                      <a:gs pos="2917">
                        <a:schemeClr val="tx1"/>
                      </a:gs>
                      <a:gs pos="30000">
                        <a:schemeClr val="tx1"/>
                      </a:gs>
                    </a:gsLst>
                    <a:lin ang="5400000" scaled="0"/>
                  </a:gradFill>
                </a:rPr>
                <a:t>Year</a:t>
              </a:r>
            </a:p>
          </p:txBody>
        </p:sp>
        <p:sp>
          <p:nvSpPr>
            <p:cNvPr id="7" name="Rectangle 6">
              <a:extLst>
                <a:ext uri="{FF2B5EF4-FFF2-40B4-BE49-F238E27FC236}">
                  <a16:creationId xmlns:a16="http://schemas.microsoft.com/office/drawing/2014/main" id="{E1F14DB4-0D97-4FAC-AA4D-0FC0994ACED6}"/>
                </a:ext>
              </a:extLst>
            </p:cNvPr>
            <p:cNvSpPr/>
            <p:nvPr/>
          </p:nvSpPr>
          <p:spPr bwMode="auto">
            <a:xfrm>
              <a:off x="6351270" y="1373347"/>
              <a:ext cx="579120" cy="505619"/>
            </a:xfrm>
            <a:prstGeom prst="rect">
              <a:avLst/>
            </a:prstGeom>
            <a:no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r>
                <a:rPr lang="en-US" sz="3672" dirty="0">
                  <a:solidFill>
                    <a:schemeClr val="tx1"/>
                  </a:solidFill>
                </a:rPr>
                <a:t>20</a:t>
              </a:r>
            </a:p>
          </p:txBody>
        </p:sp>
        <p:sp>
          <p:nvSpPr>
            <p:cNvPr id="8" name="Rectangle 7">
              <a:extLst>
                <a:ext uri="{FF2B5EF4-FFF2-40B4-BE49-F238E27FC236}">
                  <a16:creationId xmlns:a16="http://schemas.microsoft.com/office/drawing/2014/main" id="{67100221-4D76-4A28-8120-43F849F16E4E}"/>
                </a:ext>
              </a:extLst>
            </p:cNvPr>
            <p:cNvSpPr/>
            <p:nvPr/>
          </p:nvSpPr>
          <p:spPr bwMode="auto">
            <a:xfrm>
              <a:off x="7033260" y="1373347"/>
              <a:ext cx="579120" cy="505619"/>
            </a:xfrm>
            <a:prstGeom prst="rect">
              <a:avLst/>
            </a:prstGeom>
            <a:no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r>
                <a:rPr lang="en-US" sz="3672" dirty="0">
                  <a:solidFill>
                    <a:schemeClr val="tx1"/>
                  </a:solidFill>
                </a:rPr>
                <a:t>08</a:t>
              </a:r>
            </a:p>
          </p:txBody>
        </p:sp>
        <p:cxnSp>
          <p:nvCxnSpPr>
            <p:cNvPr id="9" name="Connector: Elbow 8">
              <a:extLst>
                <a:ext uri="{FF2B5EF4-FFF2-40B4-BE49-F238E27FC236}">
                  <a16:creationId xmlns:a16="http://schemas.microsoft.com/office/drawing/2014/main" id="{8FED3DF4-8A36-4D19-87C4-DD20DF0BBF81}"/>
                </a:ext>
              </a:extLst>
            </p:cNvPr>
            <p:cNvCxnSpPr>
              <a:cxnSpLocks/>
              <a:stCxn id="7" idx="0"/>
              <a:endCxn id="6" idx="1"/>
            </p:cNvCxnSpPr>
            <p:nvPr/>
          </p:nvCxnSpPr>
          <p:spPr>
            <a:xfrm rot="5400000" flipH="1" flipV="1">
              <a:off x="6624994" y="1018422"/>
              <a:ext cx="370762" cy="339090"/>
            </a:xfrm>
            <a:prstGeom prst="bentConnector2">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E3F9DD5F-6205-4BD9-84A9-01954E0E81BD}"/>
                </a:ext>
              </a:extLst>
            </p:cNvPr>
            <p:cNvSpPr txBox="1"/>
            <p:nvPr/>
          </p:nvSpPr>
          <p:spPr>
            <a:xfrm>
              <a:off x="6069330" y="2137976"/>
              <a:ext cx="899160" cy="180753"/>
            </a:xfrm>
            <a:prstGeom prst="rect">
              <a:avLst/>
            </a:prstGeom>
            <a:noFill/>
            <a:ln>
              <a:solidFill>
                <a:schemeClr val="accent1"/>
              </a:solidFill>
            </a:ln>
          </p:spPr>
          <p:txBody>
            <a:bodyPr wrap="square" lIns="0" tIns="0" rIns="0" bIns="0" rtlCol="0" anchor="ctr">
              <a:spAutoFit/>
            </a:bodyPr>
            <a:lstStyle/>
            <a:p>
              <a:pPr algn="ctr"/>
              <a:r>
                <a:rPr lang="en-US" sz="2040">
                  <a:gradFill>
                    <a:gsLst>
                      <a:gs pos="2917">
                        <a:schemeClr val="tx1"/>
                      </a:gs>
                      <a:gs pos="30000">
                        <a:schemeClr val="tx1"/>
                      </a:gs>
                    </a:gsLst>
                    <a:lin ang="5400000" scaled="0"/>
                  </a:gradFill>
                </a:rPr>
                <a:t>Month</a:t>
              </a:r>
            </a:p>
          </p:txBody>
        </p:sp>
        <p:cxnSp>
          <p:nvCxnSpPr>
            <p:cNvPr id="11" name="Connector: Elbow 10">
              <a:extLst>
                <a:ext uri="{FF2B5EF4-FFF2-40B4-BE49-F238E27FC236}">
                  <a16:creationId xmlns:a16="http://schemas.microsoft.com/office/drawing/2014/main" id="{0F3FE238-D6B2-4EBF-8EE5-5046B746958C}"/>
                </a:ext>
              </a:extLst>
            </p:cNvPr>
            <p:cNvCxnSpPr>
              <a:stCxn id="8" idx="2"/>
              <a:endCxn id="10" idx="3"/>
            </p:cNvCxnSpPr>
            <p:nvPr/>
          </p:nvCxnSpPr>
          <p:spPr>
            <a:xfrm rot="5400000">
              <a:off x="6970962" y="1876494"/>
              <a:ext cx="349387" cy="354330"/>
            </a:xfrm>
            <a:prstGeom prst="bentConnector2">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299430251"/>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2D2EA7-30FA-49BC-BF87-389B7D0C4703}"/>
              </a:ext>
            </a:extLst>
          </p:cNvPr>
          <p:cNvSpPr>
            <a:spLocks noGrp="1"/>
          </p:cNvSpPr>
          <p:nvPr>
            <p:ph type="title"/>
          </p:nvPr>
        </p:nvSpPr>
        <p:spPr/>
        <p:txBody>
          <a:bodyPr/>
          <a:lstStyle/>
          <a:p>
            <a:r>
              <a:rPr lang="en-US" dirty="0"/>
              <a:t>Package contents (1 of 2)</a:t>
            </a:r>
          </a:p>
        </p:txBody>
      </p:sp>
      <p:sp>
        <p:nvSpPr>
          <p:cNvPr id="3" name="Text Placeholder 2">
            <a:extLst>
              <a:ext uri="{FF2B5EF4-FFF2-40B4-BE49-F238E27FC236}">
                <a16:creationId xmlns:a16="http://schemas.microsoft.com/office/drawing/2014/main" id="{899E5F7D-D7B1-4A8A-AD25-01113CCE67D5}"/>
              </a:ext>
            </a:extLst>
          </p:cNvPr>
          <p:cNvSpPr>
            <a:spLocks noGrp="1"/>
          </p:cNvSpPr>
          <p:nvPr>
            <p:ph type="body" sz="quarter" idx="10"/>
          </p:nvPr>
        </p:nvSpPr>
        <p:spPr>
          <a:xfrm>
            <a:off x="275482" y="1212851"/>
            <a:ext cx="11887100" cy="3460983"/>
          </a:xfrm>
        </p:spPr>
        <p:txBody>
          <a:bodyPr/>
          <a:lstStyle/>
          <a:p>
            <a:r>
              <a:rPr lang="en-US" sz="2448">
                <a:latin typeface="+mn-lt"/>
              </a:rPr>
              <a:t>An update package typically consists of the following files:</a:t>
            </a:r>
          </a:p>
          <a:p>
            <a:pPr marL="582873" indent="-582873">
              <a:buFont typeface="Arial" panose="020B0604020202020204" pitchFamily="34" charset="0"/>
              <a:buChar char="•"/>
            </a:pPr>
            <a:r>
              <a:rPr lang="en-US" sz="2448">
                <a:latin typeface="+mn-lt"/>
              </a:rPr>
              <a:t>A self-extracting PackageName.exe file. This file contains the payload for the update, for example the latest cumulative update for Windows Server. </a:t>
            </a:r>
          </a:p>
          <a:p>
            <a:pPr marL="582873" indent="-582873">
              <a:buFont typeface="Arial" panose="020B0604020202020204" pitchFamily="34" charset="0"/>
              <a:buChar char="•"/>
            </a:pPr>
            <a:r>
              <a:rPr lang="en-US" sz="2448">
                <a:latin typeface="+mn-lt"/>
              </a:rPr>
              <a:t>Corresponding </a:t>
            </a:r>
            <a:r>
              <a:rPr lang="en-US" sz="2448" err="1">
                <a:latin typeface="+mn-lt"/>
              </a:rPr>
              <a:t>PackageName.bin</a:t>
            </a:r>
            <a:r>
              <a:rPr lang="en-US" sz="2448">
                <a:latin typeface="+mn-lt"/>
              </a:rPr>
              <a:t> files. These files provide compression for the payload that's associated with the PackageName.exe file. </a:t>
            </a:r>
          </a:p>
          <a:p>
            <a:pPr marL="582873" indent="-582873">
              <a:buFont typeface="Arial" panose="020B0604020202020204" pitchFamily="34" charset="0"/>
              <a:buChar char="•"/>
            </a:pPr>
            <a:r>
              <a:rPr lang="en-US" sz="2448">
                <a:latin typeface="+mn-lt"/>
              </a:rPr>
              <a:t>A Metadata.xml file. This file contains essential information about the update, for example the publisher, name, prerequisite, size, and support path URL.</a:t>
            </a:r>
          </a:p>
          <a:p>
            <a:endParaRPr lang="en-US">
              <a:latin typeface="+mn-lt"/>
            </a:endParaRPr>
          </a:p>
        </p:txBody>
      </p:sp>
      <p:pic>
        <p:nvPicPr>
          <p:cNvPr id="4" name="Picture 3">
            <a:extLst>
              <a:ext uri="{FF2B5EF4-FFF2-40B4-BE49-F238E27FC236}">
                <a16:creationId xmlns:a16="http://schemas.microsoft.com/office/drawing/2014/main" id="{662D8A67-F815-4876-A702-DF6D06550DD5}"/>
              </a:ext>
            </a:extLst>
          </p:cNvPr>
          <p:cNvPicPr/>
          <p:nvPr/>
        </p:nvPicPr>
        <p:blipFill rotWithShape="1">
          <a:blip r:embed="rId3"/>
          <a:srcRect l="13967" t="13440" r="34384" b="68976"/>
          <a:stretch/>
        </p:blipFill>
        <p:spPr bwMode="auto">
          <a:xfrm>
            <a:off x="2313100" y="4564062"/>
            <a:ext cx="7810274" cy="1632659"/>
          </a:xfrm>
          <a:prstGeom prst="rect">
            <a:avLst/>
          </a:prstGeom>
          <a:ln>
            <a:solidFill>
              <a:schemeClr val="accent1"/>
            </a:solid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936844291"/>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240D0F-D146-420E-BE3E-F6BC8DC773A3}"/>
              </a:ext>
            </a:extLst>
          </p:cNvPr>
          <p:cNvSpPr>
            <a:spLocks noGrp="1"/>
          </p:cNvSpPr>
          <p:nvPr>
            <p:ph type="title"/>
          </p:nvPr>
        </p:nvSpPr>
        <p:spPr/>
        <p:txBody>
          <a:bodyPr/>
          <a:lstStyle/>
          <a:p>
            <a:r>
              <a:rPr lang="en-US" dirty="0"/>
              <a:t>Package contents (2 of 2)</a:t>
            </a:r>
          </a:p>
        </p:txBody>
      </p:sp>
      <p:sp>
        <p:nvSpPr>
          <p:cNvPr id="3" name="Text Placeholder 2">
            <a:extLst>
              <a:ext uri="{FF2B5EF4-FFF2-40B4-BE49-F238E27FC236}">
                <a16:creationId xmlns:a16="http://schemas.microsoft.com/office/drawing/2014/main" id="{BD64DA2F-1E3D-446D-B9CB-D164951EF81E}"/>
              </a:ext>
            </a:extLst>
          </p:cNvPr>
          <p:cNvSpPr>
            <a:spLocks noGrp="1"/>
          </p:cNvSpPr>
          <p:nvPr>
            <p:ph type="body" sz="quarter" idx="10"/>
          </p:nvPr>
        </p:nvSpPr>
        <p:spPr>
          <a:xfrm>
            <a:off x="275482" y="1212851"/>
            <a:ext cx="11887100" cy="1616603"/>
          </a:xfrm>
        </p:spPr>
        <p:txBody>
          <a:bodyPr/>
          <a:lstStyle/>
          <a:p>
            <a:r>
              <a:rPr lang="en-US" sz="2856" dirty="0"/>
              <a:t>The metadata.xml contains relevant metadata for the update like Size, Name, </a:t>
            </a:r>
            <a:r>
              <a:rPr lang="en-US" sz="2856" dirty="0" err="1"/>
              <a:t>MinVersion</a:t>
            </a:r>
            <a:r>
              <a:rPr lang="en-US" sz="2856" dirty="0"/>
              <a:t>, Description </a:t>
            </a:r>
            <a:r>
              <a:rPr lang="en-US" sz="2856" dirty="0" err="1"/>
              <a:t>etc</a:t>
            </a:r>
            <a:r>
              <a:rPr lang="en-US" sz="2856" dirty="0"/>
              <a:t>:</a:t>
            </a:r>
          </a:p>
          <a:p>
            <a:endParaRPr lang="en-US" dirty="0"/>
          </a:p>
        </p:txBody>
      </p:sp>
      <p:sp>
        <p:nvSpPr>
          <p:cNvPr id="4" name="Rectangle 3">
            <a:extLst>
              <a:ext uri="{FF2B5EF4-FFF2-40B4-BE49-F238E27FC236}">
                <a16:creationId xmlns:a16="http://schemas.microsoft.com/office/drawing/2014/main" id="{C84536A3-3975-4F80-B482-CBB7F92BD997}"/>
              </a:ext>
            </a:extLst>
          </p:cNvPr>
          <p:cNvSpPr/>
          <p:nvPr/>
        </p:nvSpPr>
        <p:spPr>
          <a:xfrm>
            <a:off x="1570037" y="3033121"/>
            <a:ext cx="9753600" cy="3234155"/>
          </a:xfrm>
          <a:prstGeom prst="rect">
            <a:avLst/>
          </a:prstGeom>
        </p:spPr>
        <p:txBody>
          <a:bodyPr wrap="square">
            <a:spAutoFit/>
          </a:bodyPr>
          <a:lstStyle/>
          <a:p>
            <a:pPr marL="466298" defTabSz="932597">
              <a:lnSpc>
                <a:spcPct val="107000"/>
              </a:lnSpc>
              <a:spcAft>
                <a:spcPts val="816"/>
              </a:spcAft>
              <a:defRPr/>
            </a:pPr>
            <a:r>
              <a:rPr lang="en-US" sz="2400" b="1" dirty="0">
                <a:solidFill>
                  <a:srgbClr val="353535"/>
                </a:solidFill>
                <a:latin typeface="Consolas" panose="020B0609020204030204" pitchFamily="49" charset="0"/>
                <a:ea typeface="Calibri" panose="020F0502020204030204" pitchFamily="34" charset="0"/>
                <a:cs typeface="Times New Roman" panose="02020603050405020304" pitchFamily="18" charset="0"/>
              </a:rPr>
              <a:t>&lt;/</a:t>
            </a:r>
            <a:r>
              <a:rPr lang="en-US" sz="2400" b="1" dirty="0" err="1">
                <a:solidFill>
                  <a:srgbClr val="353535"/>
                </a:solidFill>
                <a:latin typeface="Consolas" panose="020B0609020204030204" pitchFamily="49" charset="0"/>
                <a:ea typeface="Calibri" panose="020F0502020204030204" pitchFamily="34" charset="0"/>
                <a:cs typeface="Times New Roman" panose="02020603050405020304" pitchFamily="18" charset="0"/>
              </a:rPr>
              <a:t>UpdatePackageManifest</a:t>
            </a:r>
            <a:r>
              <a:rPr lang="en-US" sz="2400" b="1" dirty="0">
                <a:solidFill>
                  <a:srgbClr val="353535"/>
                </a:solidFill>
                <a:latin typeface="Consolas" panose="020B0609020204030204" pitchFamily="49" charset="0"/>
                <a:ea typeface="Calibri" panose="020F0502020204030204" pitchFamily="34" charset="0"/>
                <a:cs typeface="Times New Roman" panose="02020603050405020304" pitchFamily="18" charset="0"/>
              </a:rPr>
              <a:t>&gt;&lt;</a:t>
            </a:r>
            <a:r>
              <a:rPr lang="en-US" sz="2400" b="1" dirty="0" err="1">
                <a:solidFill>
                  <a:srgbClr val="990000"/>
                </a:solidFill>
                <a:latin typeface="Consolas" panose="020B0609020204030204" pitchFamily="49" charset="0"/>
                <a:ea typeface="Calibri" panose="020F0502020204030204" pitchFamily="34" charset="0"/>
                <a:cs typeface="Times New Roman" panose="02020603050405020304" pitchFamily="18" charset="0"/>
              </a:rPr>
              <a:t>UpdateName</a:t>
            </a:r>
            <a:r>
              <a:rPr lang="en-US" sz="2400" b="1" dirty="0">
                <a:solidFill>
                  <a:srgbClr val="353535"/>
                </a:solidFill>
                <a:latin typeface="Consolas" panose="020B0609020204030204" pitchFamily="49" charset="0"/>
                <a:ea typeface="Calibri" panose="020F0502020204030204" pitchFamily="34" charset="0"/>
                <a:cs typeface="Times New Roman" panose="02020603050405020304" pitchFamily="18" charset="0"/>
              </a:rPr>
              <a:t>&gt;</a:t>
            </a:r>
            <a:r>
              <a:rPr lang="en-US" sz="2400" b="1" dirty="0" err="1">
                <a:solidFill>
                  <a:srgbClr val="353535"/>
                </a:solidFill>
                <a:latin typeface="Consolas" panose="020B0609020204030204" pitchFamily="49" charset="0"/>
                <a:ea typeface="Calibri" panose="020F0502020204030204" pitchFamily="34" charset="0"/>
                <a:cs typeface="Times New Roman" panose="02020603050405020304" pitchFamily="18" charset="0"/>
              </a:rPr>
              <a:t>AzS</a:t>
            </a:r>
            <a:r>
              <a:rPr lang="en-US" sz="2400" b="1" dirty="0">
                <a:solidFill>
                  <a:srgbClr val="353535"/>
                </a:solidFill>
                <a:latin typeface="Consolas" panose="020B0609020204030204" pitchFamily="49" charset="0"/>
                <a:ea typeface="Calibri" panose="020F0502020204030204" pitchFamily="34" charset="0"/>
                <a:cs typeface="Times New Roman" panose="02020603050405020304" pitchFamily="18" charset="0"/>
              </a:rPr>
              <a:t> Update - 1.1809.0.90</a:t>
            </a:r>
            <a:r>
              <a:rPr lang="en-US" sz="2400" b="1" dirty="0">
                <a:solidFill>
                  <a:srgbClr val="0000FF"/>
                </a:solidFill>
                <a:latin typeface="Consolas" panose="020B0609020204030204" pitchFamily="49" charset="0"/>
                <a:ea typeface="Calibri" panose="020F0502020204030204" pitchFamily="34" charset="0"/>
                <a:cs typeface="Times New Roman" panose="02020603050405020304" pitchFamily="18" charset="0"/>
              </a:rPr>
              <a:t>&lt;/</a:t>
            </a:r>
            <a:r>
              <a:rPr lang="en-US" sz="2400" b="1" dirty="0" err="1">
                <a:solidFill>
                  <a:srgbClr val="990000"/>
                </a:solidFill>
                <a:latin typeface="Consolas" panose="020B0609020204030204" pitchFamily="49" charset="0"/>
                <a:ea typeface="Calibri" panose="020F0502020204030204" pitchFamily="34" charset="0"/>
                <a:cs typeface="Times New Roman" panose="02020603050405020304" pitchFamily="18" charset="0"/>
              </a:rPr>
              <a:t>UpdateName</a:t>
            </a:r>
            <a:r>
              <a:rPr lang="en-US" sz="2400" b="1" dirty="0">
                <a:solidFill>
                  <a:srgbClr val="0000FF"/>
                </a:solidFill>
                <a:latin typeface="Consolas" panose="020B0609020204030204" pitchFamily="49" charset="0"/>
                <a:ea typeface="Calibri" panose="020F0502020204030204" pitchFamily="34" charset="0"/>
                <a:cs typeface="Times New Roman" panose="02020603050405020304" pitchFamily="18" charset="0"/>
              </a:rPr>
              <a:t>&gt;</a:t>
            </a:r>
            <a:br>
              <a:rPr lang="en-US" sz="2400" b="1" dirty="0">
                <a:solidFill>
                  <a:srgbClr val="0000FF"/>
                </a:solidFill>
                <a:latin typeface="Consolas" panose="020B0609020204030204" pitchFamily="49" charset="0"/>
                <a:ea typeface="Calibri" panose="020F0502020204030204" pitchFamily="34" charset="0"/>
                <a:cs typeface="Times New Roman" panose="02020603050405020304" pitchFamily="18" charset="0"/>
              </a:rPr>
            </a:br>
            <a:r>
              <a:rPr lang="en-US" sz="2400" b="1" dirty="0">
                <a:solidFill>
                  <a:srgbClr val="353535"/>
                </a:solidFill>
                <a:latin typeface="Consolas" panose="020B0609020204030204" pitchFamily="49" charset="0"/>
                <a:ea typeface="Calibri" panose="020F0502020204030204" pitchFamily="34" charset="0"/>
                <a:cs typeface="Times New Roman" panose="02020603050405020304" pitchFamily="18" charset="0"/>
              </a:rPr>
              <a:t>&lt;</a:t>
            </a:r>
            <a:r>
              <a:rPr lang="en-US" sz="2400" b="1" dirty="0">
                <a:solidFill>
                  <a:srgbClr val="990000"/>
                </a:solidFill>
                <a:latin typeface="Consolas" panose="020B0609020204030204" pitchFamily="49" charset="0"/>
                <a:ea typeface="Calibri" panose="020F0502020204030204" pitchFamily="34" charset="0"/>
                <a:cs typeface="Times New Roman" panose="02020603050405020304" pitchFamily="18" charset="0"/>
              </a:rPr>
              <a:t>Version</a:t>
            </a:r>
            <a:r>
              <a:rPr lang="en-US" sz="2400" b="1" dirty="0">
                <a:solidFill>
                  <a:srgbClr val="353535"/>
                </a:solidFill>
                <a:latin typeface="Consolas" panose="020B0609020204030204" pitchFamily="49" charset="0"/>
                <a:ea typeface="Calibri" panose="020F0502020204030204" pitchFamily="34" charset="0"/>
                <a:cs typeface="Times New Roman" panose="02020603050405020304" pitchFamily="18" charset="0"/>
              </a:rPr>
              <a:t>&gt;1.1809.0.90</a:t>
            </a:r>
            <a:r>
              <a:rPr lang="en-US" sz="2400" b="1" dirty="0">
                <a:solidFill>
                  <a:srgbClr val="0000FF"/>
                </a:solidFill>
                <a:latin typeface="Consolas" panose="020B0609020204030204" pitchFamily="49" charset="0"/>
                <a:ea typeface="Calibri" panose="020F0502020204030204" pitchFamily="34" charset="0"/>
                <a:cs typeface="Times New Roman" panose="02020603050405020304" pitchFamily="18" charset="0"/>
              </a:rPr>
              <a:t>&lt;/</a:t>
            </a:r>
            <a:r>
              <a:rPr lang="en-US" sz="2400" b="1" dirty="0">
                <a:solidFill>
                  <a:srgbClr val="990000"/>
                </a:solidFill>
                <a:latin typeface="Consolas" panose="020B0609020204030204" pitchFamily="49" charset="0"/>
                <a:ea typeface="Calibri" panose="020F0502020204030204" pitchFamily="34" charset="0"/>
                <a:cs typeface="Times New Roman" panose="02020603050405020304" pitchFamily="18" charset="0"/>
              </a:rPr>
              <a:t>Version</a:t>
            </a:r>
            <a:r>
              <a:rPr lang="en-US" sz="2400" b="1" dirty="0">
                <a:solidFill>
                  <a:srgbClr val="0000FF"/>
                </a:solidFill>
                <a:latin typeface="Consolas" panose="020B0609020204030204" pitchFamily="49" charset="0"/>
                <a:ea typeface="Calibri" panose="020F0502020204030204" pitchFamily="34" charset="0"/>
                <a:cs typeface="Times New Roman" panose="02020603050405020304" pitchFamily="18" charset="0"/>
              </a:rPr>
              <a:t>&gt;</a:t>
            </a:r>
            <a:br>
              <a:rPr lang="en-US" sz="2400" b="1" dirty="0">
                <a:solidFill>
                  <a:srgbClr val="0000FF"/>
                </a:solidFill>
                <a:latin typeface="Consolas" panose="020B0609020204030204" pitchFamily="49" charset="0"/>
                <a:ea typeface="Calibri" panose="020F0502020204030204" pitchFamily="34" charset="0"/>
                <a:cs typeface="Times New Roman" panose="02020603050405020304" pitchFamily="18" charset="0"/>
              </a:rPr>
            </a:br>
            <a:r>
              <a:rPr lang="en-US" sz="2400" b="1" dirty="0">
                <a:solidFill>
                  <a:srgbClr val="353535"/>
                </a:solidFill>
                <a:latin typeface="Consolas" panose="020B0609020204030204" pitchFamily="49" charset="0"/>
                <a:ea typeface="Calibri" panose="020F0502020204030204" pitchFamily="34" charset="0"/>
                <a:cs typeface="Times New Roman" panose="02020603050405020304" pitchFamily="18" charset="0"/>
              </a:rPr>
              <a:t>&lt;</a:t>
            </a:r>
            <a:r>
              <a:rPr lang="en-US" sz="2400" b="1" dirty="0" err="1">
                <a:solidFill>
                  <a:srgbClr val="990000"/>
                </a:solidFill>
                <a:latin typeface="Consolas" panose="020B0609020204030204" pitchFamily="49" charset="0"/>
                <a:ea typeface="Calibri" panose="020F0502020204030204" pitchFamily="34" charset="0"/>
                <a:cs typeface="Times New Roman" panose="02020603050405020304" pitchFamily="18" charset="0"/>
              </a:rPr>
              <a:t>PackageSizeInMb</a:t>
            </a:r>
            <a:r>
              <a:rPr lang="en-US" sz="2400" b="1" dirty="0">
                <a:solidFill>
                  <a:srgbClr val="353535"/>
                </a:solidFill>
                <a:latin typeface="Consolas" panose="020B0609020204030204" pitchFamily="49" charset="0"/>
                <a:ea typeface="Calibri" panose="020F0502020204030204" pitchFamily="34" charset="0"/>
                <a:cs typeface="Times New Roman" panose="02020603050405020304" pitchFamily="18" charset="0"/>
              </a:rPr>
              <a:t>&gt;2379</a:t>
            </a:r>
            <a:r>
              <a:rPr lang="en-US" sz="2400" b="1" dirty="0">
                <a:solidFill>
                  <a:srgbClr val="0000FF"/>
                </a:solidFill>
                <a:latin typeface="Consolas" panose="020B0609020204030204" pitchFamily="49" charset="0"/>
                <a:ea typeface="Calibri" panose="020F0502020204030204" pitchFamily="34" charset="0"/>
                <a:cs typeface="Times New Roman" panose="02020603050405020304" pitchFamily="18" charset="0"/>
              </a:rPr>
              <a:t>&lt;/</a:t>
            </a:r>
            <a:r>
              <a:rPr lang="en-US" sz="2400" b="1" dirty="0" err="1">
                <a:solidFill>
                  <a:srgbClr val="990000"/>
                </a:solidFill>
                <a:latin typeface="Consolas" panose="020B0609020204030204" pitchFamily="49" charset="0"/>
                <a:ea typeface="Calibri" panose="020F0502020204030204" pitchFamily="34" charset="0"/>
                <a:cs typeface="Times New Roman" panose="02020603050405020304" pitchFamily="18" charset="0"/>
              </a:rPr>
              <a:t>PackageSizeInMb</a:t>
            </a:r>
            <a:r>
              <a:rPr lang="en-US" sz="2400" b="1" dirty="0">
                <a:solidFill>
                  <a:srgbClr val="0000FF"/>
                </a:solidFill>
                <a:latin typeface="Consolas" panose="020B0609020204030204" pitchFamily="49" charset="0"/>
                <a:ea typeface="Calibri" panose="020F0502020204030204" pitchFamily="34" charset="0"/>
                <a:cs typeface="Times New Roman" panose="02020603050405020304" pitchFamily="18" charset="0"/>
              </a:rPr>
              <a:t>&gt;</a:t>
            </a:r>
            <a:br>
              <a:rPr lang="en-US" sz="2400" b="1" dirty="0">
                <a:solidFill>
                  <a:srgbClr val="0000FF"/>
                </a:solidFill>
                <a:latin typeface="Consolas" panose="020B0609020204030204" pitchFamily="49" charset="0"/>
                <a:ea typeface="Calibri" panose="020F0502020204030204" pitchFamily="34" charset="0"/>
                <a:cs typeface="Times New Roman" panose="02020603050405020304" pitchFamily="18" charset="0"/>
              </a:rPr>
            </a:br>
            <a:r>
              <a:rPr lang="en-US" sz="2400" b="1" dirty="0">
                <a:solidFill>
                  <a:srgbClr val="353535"/>
                </a:solidFill>
                <a:latin typeface="Consolas" panose="020B0609020204030204" pitchFamily="49" charset="0"/>
                <a:ea typeface="Calibri" panose="020F0502020204030204" pitchFamily="34" charset="0"/>
                <a:cs typeface="Times New Roman" panose="02020603050405020304" pitchFamily="18" charset="0"/>
              </a:rPr>
              <a:t>&lt;</a:t>
            </a:r>
            <a:r>
              <a:rPr lang="en-US" sz="2400" b="1" dirty="0">
                <a:solidFill>
                  <a:srgbClr val="990000"/>
                </a:solidFill>
                <a:latin typeface="Consolas" panose="020B0609020204030204" pitchFamily="49" charset="0"/>
                <a:ea typeface="Calibri" panose="020F0502020204030204" pitchFamily="34" charset="0"/>
                <a:cs typeface="Times New Roman" panose="02020603050405020304" pitchFamily="18" charset="0"/>
              </a:rPr>
              <a:t>Description</a:t>
            </a:r>
            <a:r>
              <a:rPr lang="en-US" sz="2400" b="1" dirty="0">
                <a:solidFill>
                  <a:srgbClr val="353535"/>
                </a:solidFill>
                <a:latin typeface="Consolas" panose="020B0609020204030204" pitchFamily="49" charset="0"/>
                <a:ea typeface="Calibri" panose="020F0502020204030204" pitchFamily="34" charset="0"/>
                <a:cs typeface="Times New Roman" panose="02020603050405020304" pitchFamily="18" charset="0"/>
              </a:rPr>
              <a:t>&gt;</a:t>
            </a:r>
            <a:r>
              <a:rPr lang="en-US" sz="2400" b="1" dirty="0" err="1">
                <a:solidFill>
                  <a:srgbClr val="353535"/>
                </a:solidFill>
                <a:latin typeface="Consolas" panose="020B0609020204030204" pitchFamily="49" charset="0"/>
                <a:ea typeface="Calibri" panose="020F0502020204030204" pitchFamily="34" charset="0"/>
                <a:cs typeface="Times New Roman" panose="02020603050405020304" pitchFamily="18" charset="0"/>
              </a:rPr>
              <a:t>AzS</a:t>
            </a:r>
            <a:r>
              <a:rPr lang="en-US" sz="2400" b="1" dirty="0">
                <a:solidFill>
                  <a:srgbClr val="353535"/>
                </a:solidFill>
                <a:latin typeface="Consolas" panose="020B0609020204030204" pitchFamily="49" charset="0"/>
                <a:ea typeface="Calibri" panose="020F0502020204030204" pitchFamily="34" charset="0"/>
                <a:cs typeface="Times New Roman" panose="02020603050405020304" pitchFamily="18" charset="0"/>
              </a:rPr>
              <a:t> Update 1.1809.0.90</a:t>
            </a:r>
            <a:r>
              <a:rPr lang="en-US" sz="2400" b="1" dirty="0">
                <a:solidFill>
                  <a:srgbClr val="0000FF"/>
                </a:solidFill>
                <a:latin typeface="Consolas" panose="020B0609020204030204" pitchFamily="49" charset="0"/>
                <a:ea typeface="Calibri" panose="020F0502020204030204" pitchFamily="34" charset="0"/>
                <a:cs typeface="Times New Roman" panose="02020603050405020304" pitchFamily="18" charset="0"/>
              </a:rPr>
              <a:t>&lt;/</a:t>
            </a:r>
            <a:r>
              <a:rPr lang="en-US" sz="2400" b="1" dirty="0">
                <a:solidFill>
                  <a:srgbClr val="990000"/>
                </a:solidFill>
                <a:latin typeface="Consolas" panose="020B0609020204030204" pitchFamily="49" charset="0"/>
                <a:ea typeface="Calibri" panose="020F0502020204030204" pitchFamily="34" charset="0"/>
                <a:cs typeface="Times New Roman" panose="02020603050405020304" pitchFamily="18" charset="0"/>
              </a:rPr>
              <a:t>Description</a:t>
            </a:r>
            <a:r>
              <a:rPr lang="en-US" sz="2400" b="1" dirty="0">
                <a:solidFill>
                  <a:srgbClr val="0000FF"/>
                </a:solidFill>
                <a:latin typeface="Consolas" panose="020B0609020204030204" pitchFamily="49" charset="0"/>
                <a:ea typeface="Calibri" panose="020F0502020204030204" pitchFamily="34" charset="0"/>
                <a:cs typeface="Times New Roman" panose="02020603050405020304" pitchFamily="18" charset="0"/>
              </a:rPr>
              <a:t>&gt;</a:t>
            </a:r>
            <a:br>
              <a:rPr lang="en-US" sz="2400" b="1" dirty="0">
                <a:solidFill>
                  <a:srgbClr val="0000FF"/>
                </a:solidFill>
                <a:latin typeface="Consolas" panose="020B0609020204030204" pitchFamily="49" charset="0"/>
                <a:ea typeface="Calibri" panose="020F0502020204030204" pitchFamily="34" charset="0"/>
                <a:cs typeface="Times New Roman" panose="02020603050405020304" pitchFamily="18" charset="0"/>
              </a:rPr>
            </a:br>
            <a:r>
              <a:rPr lang="en-US" sz="2400" b="1" dirty="0">
                <a:solidFill>
                  <a:srgbClr val="353535"/>
                </a:solidFill>
                <a:latin typeface="Consolas" panose="020B0609020204030204" pitchFamily="49" charset="0"/>
                <a:ea typeface="Calibri" panose="020F0502020204030204" pitchFamily="34" charset="0"/>
                <a:cs typeface="Times New Roman" panose="02020603050405020304" pitchFamily="18" charset="0"/>
              </a:rPr>
              <a:t>&lt;</a:t>
            </a:r>
            <a:r>
              <a:rPr lang="en-US" sz="2400" b="1" dirty="0" err="1">
                <a:solidFill>
                  <a:srgbClr val="990000"/>
                </a:solidFill>
                <a:latin typeface="Consolas" panose="020B0609020204030204" pitchFamily="49" charset="0"/>
                <a:ea typeface="Calibri" panose="020F0502020204030204" pitchFamily="34" charset="0"/>
                <a:cs typeface="Times New Roman" panose="02020603050405020304" pitchFamily="18" charset="0"/>
              </a:rPr>
              <a:t>KBLink</a:t>
            </a:r>
            <a:r>
              <a:rPr lang="en-US" sz="2400" b="1" dirty="0">
                <a:solidFill>
                  <a:srgbClr val="353535"/>
                </a:solidFill>
                <a:latin typeface="Consolas" panose="020B0609020204030204" pitchFamily="49" charset="0"/>
                <a:ea typeface="Calibri" panose="020F0502020204030204" pitchFamily="34" charset="0"/>
                <a:cs typeface="Times New Roman" panose="02020603050405020304" pitchFamily="18" charset="0"/>
              </a:rPr>
              <a:t>&gt;https://aka.ms/azurestackupdate</a:t>
            </a:r>
            <a:r>
              <a:rPr lang="en-US" sz="2400" b="1" dirty="0">
                <a:solidFill>
                  <a:srgbClr val="0000FF"/>
                </a:solidFill>
                <a:latin typeface="Consolas" panose="020B0609020204030204" pitchFamily="49" charset="0"/>
                <a:ea typeface="Calibri" panose="020F0502020204030204" pitchFamily="34" charset="0"/>
                <a:cs typeface="Times New Roman" panose="02020603050405020304" pitchFamily="18" charset="0"/>
              </a:rPr>
              <a:t>&lt;/</a:t>
            </a:r>
            <a:r>
              <a:rPr lang="en-US" sz="2400" b="1" dirty="0">
                <a:solidFill>
                  <a:srgbClr val="990000"/>
                </a:solidFill>
                <a:latin typeface="Consolas" panose="020B0609020204030204" pitchFamily="49" charset="0"/>
                <a:ea typeface="Calibri" panose="020F0502020204030204" pitchFamily="34" charset="0"/>
                <a:cs typeface="Times New Roman" panose="02020603050405020304" pitchFamily="18" charset="0"/>
              </a:rPr>
              <a:t>KBLink</a:t>
            </a:r>
            <a:r>
              <a:rPr lang="en-US" sz="2400" b="1" dirty="0">
                <a:solidFill>
                  <a:srgbClr val="0000FF"/>
                </a:solidFill>
                <a:latin typeface="Consolas" panose="020B0609020204030204" pitchFamily="49" charset="0"/>
                <a:ea typeface="Calibri" panose="020F0502020204030204" pitchFamily="34" charset="0"/>
                <a:cs typeface="Times New Roman" panose="02020603050405020304" pitchFamily="18" charset="0"/>
              </a:rPr>
              <a:t>&gt;</a:t>
            </a:r>
            <a:br>
              <a:rPr lang="en-US" sz="2400" b="1" dirty="0">
                <a:solidFill>
                  <a:srgbClr val="0000FF"/>
                </a:solidFill>
                <a:latin typeface="Consolas" panose="020B0609020204030204" pitchFamily="49" charset="0"/>
                <a:ea typeface="Calibri" panose="020F0502020204030204" pitchFamily="34" charset="0"/>
                <a:cs typeface="Times New Roman" panose="02020603050405020304" pitchFamily="18" charset="0"/>
              </a:rPr>
            </a:br>
            <a:r>
              <a:rPr lang="en-US" sz="2400" b="1" dirty="0">
                <a:solidFill>
                  <a:srgbClr val="353535"/>
                </a:solidFill>
                <a:latin typeface="Consolas" panose="020B0609020204030204" pitchFamily="49" charset="0"/>
                <a:ea typeface="Calibri" panose="020F0502020204030204" pitchFamily="34" charset="0"/>
                <a:cs typeface="Times New Roman" panose="02020603050405020304" pitchFamily="18" charset="0"/>
              </a:rPr>
              <a:t>&lt;</a:t>
            </a:r>
            <a:r>
              <a:rPr lang="en-US" sz="2400" b="1" dirty="0" err="1">
                <a:solidFill>
                  <a:srgbClr val="990000"/>
                </a:solidFill>
                <a:latin typeface="Consolas" panose="020B0609020204030204" pitchFamily="49" charset="0"/>
                <a:ea typeface="Calibri" panose="020F0502020204030204" pitchFamily="34" charset="0"/>
                <a:cs typeface="Times New Roman" panose="02020603050405020304" pitchFamily="18" charset="0"/>
              </a:rPr>
              <a:t>MinVersionRequired</a:t>
            </a:r>
            <a:r>
              <a:rPr lang="en-US" sz="2400" b="1" dirty="0">
                <a:solidFill>
                  <a:srgbClr val="353535"/>
                </a:solidFill>
                <a:latin typeface="Consolas" panose="020B0609020204030204" pitchFamily="49" charset="0"/>
                <a:ea typeface="Calibri" panose="020F0502020204030204" pitchFamily="34" charset="0"/>
                <a:cs typeface="Times New Roman" panose="02020603050405020304" pitchFamily="18" charset="0"/>
              </a:rPr>
              <a:t>&gt; 1.1808.5.110 </a:t>
            </a:r>
            <a:r>
              <a:rPr lang="en-US" sz="2400" b="1" dirty="0">
                <a:solidFill>
                  <a:srgbClr val="0000FF"/>
                </a:solidFill>
                <a:latin typeface="Consolas" panose="020B0609020204030204" pitchFamily="49" charset="0"/>
                <a:ea typeface="Calibri" panose="020F0502020204030204" pitchFamily="34" charset="0"/>
                <a:cs typeface="Times New Roman" panose="02020603050405020304" pitchFamily="18" charset="0"/>
              </a:rPr>
              <a:t>&lt;/</a:t>
            </a:r>
            <a:r>
              <a:rPr lang="en-US" sz="2400" b="1" dirty="0" err="1">
                <a:solidFill>
                  <a:srgbClr val="990000"/>
                </a:solidFill>
                <a:latin typeface="Consolas" panose="020B0609020204030204" pitchFamily="49" charset="0"/>
                <a:ea typeface="Calibri" panose="020F0502020204030204" pitchFamily="34" charset="0"/>
                <a:cs typeface="Times New Roman" panose="02020603050405020304" pitchFamily="18" charset="0"/>
              </a:rPr>
              <a:t>MinVersionRequired</a:t>
            </a:r>
            <a:r>
              <a:rPr lang="en-US" sz="2400" b="1" dirty="0">
                <a:solidFill>
                  <a:srgbClr val="0000FF"/>
                </a:solidFill>
                <a:latin typeface="Consolas" panose="020B0609020204030204" pitchFamily="49" charset="0"/>
                <a:ea typeface="Calibri" panose="020F0502020204030204" pitchFamily="34" charset="0"/>
                <a:cs typeface="Times New Roman" panose="02020603050405020304" pitchFamily="18" charset="0"/>
              </a:rPr>
              <a:t>&gt;</a:t>
            </a:r>
            <a:endParaRPr lang="en-US" sz="3200" b="1" dirty="0">
              <a:solidFill>
                <a:srgbClr val="353535"/>
              </a:solidFill>
              <a:latin typeface="Consolas" panose="020B0609020204030204" pitchFamily="49"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042665271"/>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240D0F-D146-420E-BE3E-F6BC8DC773A3}"/>
              </a:ext>
            </a:extLst>
          </p:cNvPr>
          <p:cNvSpPr>
            <a:spLocks noGrp="1"/>
          </p:cNvSpPr>
          <p:nvPr>
            <p:ph type="title"/>
          </p:nvPr>
        </p:nvSpPr>
        <p:spPr/>
        <p:txBody>
          <a:bodyPr/>
          <a:lstStyle/>
          <a:p>
            <a:r>
              <a:rPr lang="en-US" dirty="0"/>
              <a:t>Updates: How do we do it?</a:t>
            </a:r>
          </a:p>
        </p:txBody>
      </p:sp>
      <p:pic>
        <p:nvPicPr>
          <p:cNvPr id="7" name="Picture 26" descr="Bug 512x512.png">
            <a:extLst>
              <a:ext uri="{FF2B5EF4-FFF2-40B4-BE49-F238E27FC236}">
                <a16:creationId xmlns:a16="http://schemas.microsoft.com/office/drawing/2014/main" id="{A4C833A6-108E-4B26-8CE9-46E4B9F949BC}"/>
              </a:ext>
            </a:extLst>
          </p:cNvPr>
          <p:cNvPicPr>
            <a:picLocks noChangeAspect="1"/>
          </p:cNvPicPr>
          <p:nvPr/>
        </p:nvPicPr>
        <p:blipFill>
          <a:blip r:embed="rId3" cstate="print">
            <a:duotone>
              <a:prstClr val="black"/>
              <a:schemeClr val="tx1">
                <a:tint val="45000"/>
                <a:satMod val="400000"/>
              </a:schemeClr>
            </a:duotone>
            <a:extLst>
              <a:ext uri="{28A0092B-C50C-407E-A947-70E740481C1C}">
                <a14:useLocalDpi xmlns:a14="http://schemas.microsoft.com/office/drawing/2010/main" val="0"/>
              </a:ext>
            </a:extLst>
          </a:blip>
          <a:srcRect/>
          <a:stretch>
            <a:fillRect/>
          </a:stretch>
        </p:blipFill>
        <p:spPr bwMode="auto">
          <a:xfrm rot="16200000">
            <a:off x="2547922" y="5876409"/>
            <a:ext cx="690761" cy="6907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nvGrpSpPr>
          <p:cNvPr id="8" name="Group 7">
            <a:extLst>
              <a:ext uri="{FF2B5EF4-FFF2-40B4-BE49-F238E27FC236}">
                <a16:creationId xmlns:a16="http://schemas.microsoft.com/office/drawing/2014/main" id="{4F967DF4-7B17-43F4-A9DB-8096A455FAF5}"/>
              </a:ext>
            </a:extLst>
          </p:cNvPr>
          <p:cNvGrpSpPr/>
          <p:nvPr/>
        </p:nvGrpSpPr>
        <p:grpSpPr>
          <a:xfrm>
            <a:off x="2130567" y="2573259"/>
            <a:ext cx="1470598" cy="990919"/>
            <a:chOff x="20576" y="2128741"/>
            <a:chExt cx="3453649" cy="2270242"/>
          </a:xfrm>
        </p:grpSpPr>
        <p:sp>
          <p:nvSpPr>
            <p:cNvPr id="9" name="Rectangle 8">
              <a:extLst>
                <a:ext uri="{FF2B5EF4-FFF2-40B4-BE49-F238E27FC236}">
                  <a16:creationId xmlns:a16="http://schemas.microsoft.com/office/drawing/2014/main" id="{26546605-F5FE-482E-8528-DAF87AE929F8}"/>
                </a:ext>
              </a:extLst>
            </p:cNvPr>
            <p:cNvSpPr/>
            <p:nvPr/>
          </p:nvSpPr>
          <p:spPr bwMode="auto">
            <a:xfrm>
              <a:off x="20576" y="2128741"/>
              <a:ext cx="3453649" cy="2270242"/>
            </a:xfrm>
            <a:prstGeom prst="rect">
              <a:avLst/>
            </a:prstGeom>
            <a:solidFill>
              <a:schemeClr val="accent2">
                <a:lumMod val="90000"/>
                <a:lumOff val="1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grpSp>
          <p:nvGrpSpPr>
            <p:cNvPr id="10" name="Group 9">
              <a:extLst>
                <a:ext uri="{FF2B5EF4-FFF2-40B4-BE49-F238E27FC236}">
                  <a16:creationId xmlns:a16="http://schemas.microsoft.com/office/drawing/2014/main" id="{5894D96D-4915-4E03-BB79-D9032D764D48}"/>
                </a:ext>
              </a:extLst>
            </p:cNvPr>
            <p:cNvGrpSpPr/>
            <p:nvPr/>
          </p:nvGrpSpPr>
          <p:grpSpPr bwMode="black">
            <a:xfrm>
              <a:off x="1072119" y="3062004"/>
              <a:ext cx="1309410" cy="1067903"/>
              <a:chOff x="5184775" y="225425"/>
              <a:chExt cx="1500188" cy="1220788"/>
            </a:xfrm>
            <a:solidFill>
              <a:srgbClr val="FFFFFF"/>
            </a:solidFill>
          </p:grpSpPr>
          <p:sp>
            <p:nvSpPr>
              <p:cNvPr id="12" name="Freeform 86">
                <a:extLst>
                  <a:ext uri="{FF2B5EF4-FFF2-40B4-BE49-F238E27FC236}">
                    <a16:creationId xmlns:a16="http://schemas.microsoft.com/office/drawing/2014/main" id="{A76ED3DC-6EDD-4913-AC42-59848ADD4E25}"/>
                  </a:ext>
                </a:extLst>
              </p:cNvPr>
              <p:cNvSpPr>
                <a:spLocks noEditPoints="1"/>
              </p:cNvSpPr>
              <p:nvPr/>
            </p:nvSpPr>
            <p:spPr bwMode="black">
              <a:xfrm>
                <a:off x="5184775" y="344488"/>
                <a:ext cx="1095375" cy="1101725"/>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63">
                  <a:defRPr/>
                </a:pPr>
                <a:endParaRPr lang="en-US" sz="1632">
                  <a:solidFill>
                    <a:srgbClr val="1A1A1A"/>
                  </a:solidFill>
                  <a:latin typeface="Segoe UI"/>
                </a:endParaRPr>
              </a:p>
            </p:txBody>
          </p:sp>
          <p:sp>
            <p:nvSpPr>
              <p:cNvPr id="13" name="Oval 87">
                <a:extLst>
                  <a:ext uri="{FF2B5EF4-FFF2-40B4-BE49-F238E27FC236}">
                    <a16:creationId xmlns:a16="http://schemas.microsoft.com/office/drawing/2014/main" id="{1A13B46F-9415-4AF9-A67B-73C505AEB725}"/>
                  </a:ext>
                </a:extLst>
              </p:cNvPr>
              <p:cNvSpPr>
                <a:spLocks noChangeArrowheads="1"/>
              </p:cNvSpPr>
              <p:nvPr/>
            </p:nvSpPr>
            <p:spPr bwMode="black">
              <a:xfrm>
                <a:off x="5630863" y="812800"/>
                <a:ext cx="203200" cy="2032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63">
                  <a:defRPr/>
                </a:pPr>
                <a:endParaRPr lang="en-US" sz="1632">
                  <a:solidFill>
                    <a:srgbClr val="1A1A1A"/>
                  </a:solidFill>
                  <a:latin typeface="Segoe UI"/>
                </a:endParaRPr>
              </a:p>
            </p:txBody>
          </p:sp>
          <p:sp>
            <p:nvSpPr>
              <p:cNvPr id="14" name="Freeform 88">
                <a:extLst>
                  <a:ext uri="{FF2B5EF4-FFF2-40B4-BE49-F238E27FC236}">
                    <a16:creationId xmlns:a16="http://schemas.microsoft.com/office/drawing/2014/main" id="{3411D4BE-D00F-4631-9C0F-96B80047BA44}"/>
                  </a:ext>
                </a:extLst>
              </p:cNvPr>
              <p:cNvSpPr>
                <a:spLocks noEditPoints="1"/>
              </p:cNvSpPr>
              <p:nvPr/>
            </p:nvSpPr>
            <p:spPr bwMode="black">
              <a:xfrm>
                <a:off x="6129338" y="225425"/>
                <a:ext cx="555625" cy="598488"/>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63">
                  <a:defRPr/>
                </a:pPr>
                <a:endParaRPr lang="en-US" sz="1632">
                  <a:solidFill>
                    <a:srgbClr val="1A1A1A"/>
                  </a:solidFill>
                  <a:latin typeface="Segoe UI"/>
                </a:endParaRPr>
              </a:p>
            </p:txBody>
          </p:sp>
        </p:grpSp>
        <p:sp>
          <p:nvSpPr>
            <p:cNvPr id="11" name="TextBox 10">
              <a:extLst>
                <a:ext uri="{FF2B5EF4-FFF2-40B4-BE49-F238E27FC236}">
                  <a16:creationId xmlns:a16="http://schemas.microsoft.com/office/drawing/2014/main" id="{51BEF37C-5203-4CF1-897E-C24448C8921E}"/>
                </a:ext>
              </a:extLst>
            </p:cNvPr>
            <p:cNvSpPr txBox="1"/>
            <p:nvPr/>
          </p:nvSpPr>
          <p:spPr>
            <a:xfrm>
              <a:off x="898145" y="2211108"/>
              <a:ext cx="1698513" cy="586872"/>
            </a:xfrm>
            <a:prstGeom prst="rect">
              <a:avLst/>
            </a:prstGeom>
            <a:noFill/>
          </p:spPr>
          <p:txBody>
            <a:bodyPr wrap="square" lIns="0" tIns="0" rIns="0" bIns="0" rtlCol="0">
              <a:spAutoFit/>
            </a:bodyPr>
            <a:lstStyle/>
            <a:p>
              <a:pPr algn="ctr" defTabSz="932563">
                <a:defRPr/>
              </a:pPr>
              <a:r>
                <a:rPr lang="en-US" sz="1632">
                  <a:solidFill>
                    <a:srgbClr val="FFFFFF">
                      <a:lumMod val="95000"/>
                    </a:srgbClr>
                  </a:solidFill>
                  <a:latin typeface="Segoe UI Light" panose="020B0502040204020203" pitchFamily="34" charset="0"/>
                  <a:cs typeface="Segoe UI Light" panose="020B0502040204020203" pitchFamily="34" charset="0"/>
                </a:rPr>
                <a:t>Build</a:t>
              </a:r>
              <a:endParaRPr lang="en-US" sz="2856">
                <a:solidFill>
                  <a:srgbClr val="FFFFFF">
                    <a:lumMod val="95000"/>
                  </a:srgbClr>
                </a:solidFill>
                <a:latin typeface="Segoe UI Light" panose="020B0502040204020203" pitchFamily="34" charset="0"/>
                <a:cs typeface="Segoe UI Light" panose="020B0502040204020203" pitchFamily="34" charset="0"/>
              </a:endParaRPr>
            </a:p>
          </p:txBody>
        </p:sp>
      </p:grpSp>
      <p:pic>
        <p:nvPicPr>
          <p:cNvPr id="15" name="Picture 14">
            <a:extLst>
              <a:ext uri="{FF2B5EF4-FFF2-40B4-BE49-F238E27FC236}">
                <a16:creationId xmlns:a16="http://schemas.microsoft.com/office/drawing/2014/main" id="{82854AFE-E022-48F0-9CF6-F2E08623792D}"/>
              </a:ext>
            </a:extLst>
          </p:cNvPr>
          <p:cNvPicPr>
            <a:picLocks noChangeAspect="1"/>
          </p:cNvPicPr>
          <p:nvPr/>
        </p:nvPicPr>
        <p:blipFill>
          <a:blip r:embed="rId4"/>
          <a:stretch>
            <a:fillRect/>
          </a:stretch>
        </p:blipFill>
        <p:spPr>
          <a:xfrm>
            <a:off x="233854" y="2397546"/>
            <a:ext cx="778178" cy="1365292"/>
          </a:xfrm>
          <a:prstGeom prst="rect">
            <a:avLst/>
          </a:prstGeom>
        </p:spPr>
      </p:pic>
      <p:cxnSp>
        <p:nvCxnSpPr>
          <p:cNvPr id="16" name="Straight Arrow Connector 15">
            <a:extLst>
              <a:ext uri="{FF2B5EF4-FFF2-40B4-BE49-F238E27FC236}">
                <a16:creationId xmlns:a16="http://schemas.microsoft.com/office/drawing/2014/main" id="{C2AD26B0-CF33-48A4-9248-D899EE467202}"/>
              </a:ext>
            </a:extLst>
          </p:cNvPr>
          <p:cNvCxnSpPr>
            <a:stCxn id="15" idx="3"/>
            <a:endCxn id="9" idx="1"/>
          </p:cNvCxnSpPr>
          <p:nvPr/>
        </p:nvCxnSpPr>
        <p:spPr>
          <a:xfrm flipV="1">
            <a:off x="1012032" y="3068718"/>
            <a:ext cx="1118534" cy="11474"/>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3577FF89-B264-4B15-9ADF-7FD75FE65D9B}"/>
              </a:ext>
            </a:extLst>
          </p:cNvPr>
          <p:cNvGrpSpPr/>
          <p:nvPr/>
        </p:nvGrpSpPr>
        <p:grpSpPr>
          <a:xfrm>
            <a:off x="2163098" y="3840652"/>
            <a:ext cx="1470598" cy="990919"/>
            <a:chOff x="10048" y="2128741"/>
            <a:chExt cx="3453649" cy="2270242"/>
          </a:xfrm>
        </p:grpSpPr>
        <p:sp>
          <p:nvSpPr>
            <p:cNvPr id="18" name="Rectangle 17">
              <a:extLst>
                <a:ext uri="{FF2B5EF4-FFF2-40B4-BE49-F238E27FC236}">
                  <a16:creationId xmlns:a16="http://schemas.microsoft.com/office/drawing/2014/main" id="{99660445-DBC7-4B04-BB8B-CDC0F1CE5E1A}"/>
                </a:ext>
              </a:extLst>
            </p:cNvPr>
            <p:cNvSpPr/>
            <p:nvPr/>
          </p:nvSpPr>
          <p:spPr bwMode="auto">
            <a:xfrm>
              <a:off x="10048" y="2128741"/>
              <a:ext cx="3453649" cy="2270242"/>
            </a:xfrm>
            <a:prstGeom prst="rect">
              <a:avLst/>
            </a:prstGeom>
            <a:solidFill>
              <a:schemeClr val="accent2">
                <a:lumMod val="90000"/>
                <a:lumOff val="1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19" name="TextBox 18">
              <a:extLst>
                <a:ext uri="{FF2B5EF4-FFF2-40B4-BE49-F238E27FC236}">
                  <a16:creationId xmlns:a16="http://schemas.microsoft.com/office/drawing/2014/main" id="{5BD2E9BA-DECD-4EA8-ACB4-87649F9B84F6}"/>
                </a:ext>
              </a:extLst>
            </p:cNvPr>
            <p:cNvSpPr txBox="1"/>
            <p:nvPr/>
          </p:nvSpPr>
          <p:spPr>
            <a:xfrm>
              <a:off x="20576" y="2211109"/>
              <a:ext cx="3297873" cy="503435"/>
            </a:xfrm>
            <a:prstGeom prst="rect">
              <a:avLst/>
            </a:prstGeom>
            <a:noFill/>
          </p:spPr>
          <p:txBody>
            <a:bodyPr wrap="square" lIns="0" tIns="0" rIns="0" bIns="0" rtlCol="0">
              <a:spAutoFit/>
            </a:bodyPr>
            <a:lstStyle/>
            <a:p>
              <a:pPr algn="ctr" defTabSz="932563">
                <a:defRPr/>
              </a:pPr>
              <a:r>
                <a:rPr lang="en-US" sz="1428">
                  <a:solidFill>
                    <a:srgbClr val="FFFFFF">
                      <a:lumMod val="95000"/>
                    </a:srgbClr>
                  </a:solidFill>
                  <a:latin typeface="Segoe UI Light" panose="020B0502040204020203" pitchFamily="34" charset="0"/>
                  <a:cs typeface="Segoe UI Light" panose="020B0502040204020203" pitchFamily="34" charset="0"/>
                </a:rPr>
                <a:t>Deploy &amp;  validate </a:t>
              </a:r>
            </a:p>
          </p:txBody>
        </p:sp>
      </p:grpSp>
      <p:cxnSp>
        <p:nvCxnSpPr>
          <p:cNvPr id="20" name="Straight Arrow Connector 19">
            <a:extLst>
              <a:ext uri="{FF2B5EF4-FFF2-40B4-BE49-F238E27FC236}">
                <a16:creationId xmlns:a16="http://schemas.microsoft.com/office/drawing/2014/main" id="{36CC64DE-AE41-4A94-B7F6-D07CB9FD9CDB}"/>
              </a:ext>
            </a:extLst>
          </p:cNvPr>
          <p:cNvCxnSpPr>
            <a:cxnSpLocks/>
            <a:stCxn id="9" idx="2"/>
            <a:endCxn id="19" idx="0"/>
          </p:cNvCxnSpPr>
          <p:nvPr/>
        </p:nvCxnSpPr>
        <p:spPr>
          <a:xfrm>
            <a:off x="2865866" y="3564178"/>
            <a:ext cx="3849" cy="312426"/>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21" name="Picture 20">
            <a:extLst>
              <a:ext uri="{FF2B5EF4-FFF2-40B4-BE49-F238E27FC236}">
                <a16:creationId xmlns:a16="http://schemas.microsoft.com/office/drawing/2014/main" id="{9B5D9799-E497-430D-8E2C-126C09CF4461}"/>
              </a:ext>
            </a:extLst>
          </p:cNvPr>
          <p:cNvPicPr>
            <a:picLocks noChangeAspect="1"/>
          </p:cNvPicPr>
          <p:nvPr/>
        </p:nvPicPr>
        <p:blipFill>
          <a:blip r:embed="rId5"/>
          <a:stretch>
            <a:fillRect/>
          </a:stretch>
        </p:blipFill>
        <p:spPr>
          <a:xfrm>
            <a:off x="2539427" y="4125450"/>
            <a:ext cx="652878" cy="671533"/>
          </a:xfrm>
          <a:prstGeom prst="rect">
            <a:avLst/>
          </a:prstGeom>
        </p:spPr>
      </p:pic>
      <p:cxnSp>
        <p:nvCxnSpPr>
          <p:cNvPr id="22" name="Connector: Curved 21">
            <a:extLst>
              <a:ext uri="{FF2B5EF4-FFF2-40B4-BE49-F238E27FC236}">
                <a16:creationId xmlns:a16="http://schemas.microsoft.com/office/drawing/2014/main" id="{0761BA8C-4931-4E95-878E-707CF2254EA5}"/>
              </a:ext>
            </a:extLst>
          </p:cNvPr>
          <p:cNvCxnSpPr>
            <a:stCxn id="18" idx="1"/>
            <a:endCxn id="15" idx="2"/>
          </p:cNvCxnSpPr>
          <p:nvPr/>
        </p:nvCxnSpPr>
        <p:spPr>
          <a:xfrm rot="10800000">
            <a:off x="622943" y="3762837"/>
            <a:ext cx="1540154" cy="573274"/>
          </a:xfrm>
          <a:prstGeom prst="curvedConnector2">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23" name="Picture 26" descr="Bug 512x512.png">
            <a:extLst>
              <a:ext uri="{FF2B5EF4-FFF2-40B4-BE49-F238E27FC236}">
                <a16:creationId xmlns:a16="http://schemas.microsoft.com/office/drawing/2014/main" id="{B4CA75FC-6AD0-4BD3-BB74-87ABB6404CA9}"/>
              </a:ext>
            </a:extLst>
          </p:cNvPr>
          <p:cNvPicPr>
            <a:picLocks noChangeAspect="1"/>
          </p:cNvPicPr>
          <p:nvPr/>
        </p:nvPicPr>
        <p:blipFill>
          <a:blip r:embed="rId3" cstate="print">
            <a:duotone>
              <a:prstClr val="black"/>
              <a:schemeClr val="tx1">
                <a:tint val="45000"/>
                <a:satMod val="400000"/>
              </a:schemeClr>
            </a:duotone>
            <a:extLst>
              <a:ext uri="{28A0092B-C50C-407E-A947-70E740481C1C}">
                <a14:useLocalDpi xmlns:a14="http://schemas.microsoft.com/office/drawing/2010/main" val="0"/>
              </a:ext>
            </a:extLst>
          </a:blip>
          <a:srcRect/>
          <a:stretch>
            <a:fillRect/>
          </a:stretch>
        </p:blipFill>
        <p:spPr bwMode="auto">
          <a:xfrm rot="17474197">
            <a:off x="920762" y="3868869"/>
            <a:ext cx="690761" cy="6907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4" name="TextBox 23">
            <a:extLst>
              <a:ext uri="{FF2B5EF4-FFF2-40B4-BE49-F238E27FC236}">
                <a16:creationId xmlns:a16="http://schemas.microsoft.com/office/drawing/2014/main" id="{A03FE351-E09C-4612-8948-3A1793A8895D}"/>
              </a:ext>
            </a:extLst>
          </p:cNvPr>
          <p:cNvSpPr txBox="1"/>
          <p:nvPr/>
        </p:nvSpPr>
        <p:spPr>
          <a:xfrm>
            <a:off x="233855" y="2217235"/>
            <a:ext cx="1118533" cy="288137"/>
          </a:xfrm>
          <a:prstGeom prst="rect">
            <a:avLst/>
          </a:prstGeom>
          <a:noFill/>
        </p:spPr>
        <p:txBody>
          <a:bodyPr wrap="square" lIns="0" tIns="0" rIns="0" bIns="0" rtlCol="0">
            <a:spAutoFit/>
          </a:bodyPr>
          <a:lstStyle/>
          <a:p>
            <a:pPr defTabSz="932563">
              <a:defRPr/>
            </a:pPr>
            <a:r>
              <a:rPr lang="en-US" sz="1836">
                <a:gradFill>
                  <a:gsLst>
                    <a:gs pos="2917">
                      <a:srgbClr val="1A1A1A"/>
                    </a:gs>
                    <a:gs pos="30000">
                      <a:srgbClr val="1A1A1A"/>
                    </a:gs>
                  </a:gsLst>
                  <a:lin ang="5400000" scaled="0"/>
                </a:gradFill>
                <a:latin typeface="Segoe UI Light" panose="020B0502040204020203" pitchFamily="34" charset="0"/>
                <a:cs typeface="Segoe UI Light" panose="020B0502040204020203" pitchFamily="34" charset="0"/>
              </a:rPr>
              <a:t>Developer</a:t>
            </a:r>
          </a:p>
        </p:txBody>
      </p:sp>
      <p:sp>
        <p:nvSpPr>
          <p:cNvPr id="25" name="TextBox 24">
            <a:extLst>
              <a:ext uri="{FF2B5EF4-FFF2-40B4-BE49-F238E27FC236}">
                <a16:creationId xmlns:a16="http://schemas.microsoft.com/office/drawing/2014/main" id="{B1A5F15F-052C-437E-B3B5-F3F1A5987E85}"/>
              </a:ext>
            </a:extLst>
          </p:cNvPr>
          <p:cNvSpPr txBox="1"/>
          <p:nvPr/>
        </p:nvSpPr>
        <p:spPr>
          <a:xfrm>
            <a:off x="2163099" y="4867522"/>
            <a:ext cx="1470598" cy="288137"/>
          </a:xfrm>
          <a:prstGeom prst="rect">
            <a:avLst/>
          </a:prstGeom>
          <a:noFill/>
        </p:spPr>
        <p:txBody>
          <a:bodyPr wrap="square" lIns="0" tIns="0" rIns="0" bIns="0" rtlCol="0">
            <a:spAutoFit/>
          </a:bodyPr>
          <a:lstStyle/>
          <a:p>
            <a:pPr algn="ctr" defTabSz="932563">
              <a:defRPr/>
            </a:pPr>
            <a:r>
              <a:rPr lang="en-US" sz="1836">
                <a:gradFill>
                  <a:gsLst>
                    <a:gs pos="2917">
                      <a:srgbClr val="1A1A1A"/>
                    </a:gs>
                    <a:gs pos="30000">
                      <a:srgbClr val="1A1A1A"/>
                    </a:gs>
                  </a:gsLst>
                  <a:lin ang="5400000" scaled="0"/>
                </a:gradFill>
                <a:latin typeface="Segoe UI Light" panose="020B0502040204020203" pitchFamily="34" charset="0"/>
                <a:cs typeface="Segoe UI Light" panose="020B0502040204020203" pitchFamily="34" charset="0"/>
              </a:rPr>
              <a:t>4 node system</a:t>
            </a:r>
          </a:p>
        </p:txBody>
      </p:sp>
      <p:sp>
        <p:nvSpPr>
          <p:cNvPr id="26" name="Right Brace 25">
            <a:extLst>
              <a:ext uri="{FF2B5EF4-FFF2-40B4-BE49-F238E27FC236}">
                <a16:creationId xmlns:a16="http://schemas.microsoft.com/office/drawing/2014/main" id="{563EDD2F-71D4-4F3D-9936-A9116869FB93}"/>
              </a:ext>
            </a:extLst>
          </p:cNvPr>
          <p:cNvSpPr/>
          <p:nvPr/>
        </p:nvSpPr>
        <p:spPr>
          <a:xfrm>
            <a:off x="3818048" y="1871805"/>
            <a:ext cx="614462" cy="2925177"/>
          </a:xfrm>
          <a:prstGeom prst="rightBrac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932563">
              <a:defRPr/>
            </a:pPr>
            <a:endParaRPr lang="en-US">
              <a:solidFill>
                <a:srgbClr val="1A1A1A"/>
              </a:solidFill>
              <a:latin typeface="Segoe UI"/>
            </a:endParaRPr>
          </a:p>
        </p:txBody>
      </p:sp>
      <p:grpSp>
        <p:nvGrpSpPr>
          <p:cNvPr id="27" name="Group 26">
            <a:extLst>
              <a:ext uri="{FF2B5EF4-FFF2-40B4-BE49-F238E27FC236}">
                <a16:creationId xmlns:a16="http://schemas.microsoft.com/office/drawing/2014/main" id="{C9B6B75E-3C2A-499F-9964-01A69D8FC1F2}"/>
              </a:ext>
            </a:extLst>
          </p:cNvPr>
          <p:cNvGrpSpPr/>
          <p:nvPr/>
        </p:nvGrpSpPr>
        <p:grpSpPr>
          <a:xfrm>
            <a:off x="4537954" y="2642250"/>
            <a:ext cx="1899150" cy="1283776"/>
            <a:chOff x="10048" y="2128741"/>
            <a:chExt cx="3453649" cy="2270242"/>
          </a:xfrm>
        </p:grpSpPr>
        <p:sp>
          <p:nvSpPr>
            <p:cNvPr id="28" name="Rectangle 27">
              <a:extLst>
                <a:ext uri="{FF2B5EF4-FFF2-40B4-BE49-F238E27FC236}">
                  <a16:creationId xmlns:a16="http://schemas.microsoft.com/office/drawing/2014/main" id="{2760A233-4F8F-41AF-BB20-0BFD751A17F2}"/>
                </a:ext>
              </a:extLst>
            </p:cNvPr>
            <p:cNvSpPr/>
            <p:nvPr/>
          </p:nvSpPr>
          <p:spPr bwMode="auto">
            <a:xfrm>
              <a:off x="10048" y="2128741"/>
              <a:ext cx="3453649" cy="2270242"/>
            </a:xfrm>
            <a:prstGeom prst="rect">
              <a:avLst/>
            </a:prstGeom>
            <a:solidFill>
              <a:schemeClr val="accent2">
                <a:lumMod val="90000"/>
                <a:lumOff val="1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29" name="TextBox 28">
              <a:extLst>
                <a:ext uri="{FF2B5EF4-FFF2-40B4-BE49-F238E27FC236}">
                  <a16:creationId xmlns:a16="http://schemas.microsoft.com/office/drawing/2014/main" id="{9EDDEA3B-BCCA-4DC8-BE6C-F753D58E253E}"/>
                </a:ext>
              </a:extLst>
            </p:cNvPr>
            <p:cNvSpPr txBox="1"/>
            <p:nvPr/>
          </p:nvSpPr>
          <p:spPr>
            <a:xfrm>
              <a:off x="20575" y="2211108"/>
              <a:ext cx="3297872" cy="792651"/>
            </a:xfrm>
            <a:prstGeom prst="rect">
              <a:avLst/>
            </a:prstGeom>
            <a:noFill/>
          </p:spPr>
          <p:txBody>
            <a:bodyPr wrap="square" lIns="0" tIns="0" rIns="0" bIns="0" rtlCol="0">
              <a:spAutoFit/>
            </a:bodyPr>
            <a:lstStyle/>
            <a:p>
              <a:pPr algn="ctr" defTabSz="932563">
                <a:defRPr/>
              </a:pPr>
              <a:r>
                <a:rPr lang="en-US" sz="1428">
                  <a:solidFill>
                    <a:srgbClr val="FFFFFF">
                      <a:lumMod val="95000"/>
                    </a:srgbClr>
                  </a:solidFill>
                  <a:latin typeface="Segoe UI Light" panose="020B0502040204020203" pitchFamily="34" charset="0"/>
                  <a:cs typeface="Segoe UI Light" panose="020B0502040204020203" pitchFamily="34" charset="0"/>
                </a:rPr>
                <a:t>Continuous integration &amp; Validation  </a:t>
              </a:r>
            </a:p>
          </p:txBody>
        </p:sp>
      </p:grpSp>
      <p:pic>
        <p:nvPicPr>
          <p:cNvPr id="30" name="Picture 29">
            <a:extLst>
              <a:ext uri="{FF2B5EF4-FFF2-40B4-BE49-F238E27FC236}">
                <a16:creationId xmlns:a16="http://schemas.microsoft.com/office/drawing/2014/main" id="{1E20B86B-AD95-4233-B957-A542BE471638}"/>
              </a:ext>
            </a:extLst>
          </p:cNvPr>
          <p:cNvPicPr>
            <a:picLocks noChangeAspect="1"/>
          </p:cNvPicPr>
          <p:nvPr/>
        </p:nvPicPr>
        <p:blipFill>
          <a:blip r:embed="rId5"/>
          <a:stretch>
            <a:fillRect/>
          </a:stretch>
        </p:blipFill>
        <p:spPr>
          <a:xfrm>
            <a:off x="4616863" y="3200395"/>
            <a:ext cx="652878" cy="671533"/>
          </a:xfrm>
          <a:prstGeom prst="rect">
            <a:avLst/>
          </a:prstGeom>
        </p:spPr>
      </p:pic>
      <p:pic>
        <p:nvPicPr>
          <p:cNvPr id="31" name="Picture 30">
            <a:extLst>
              <a:ext uri="{FF2B5EF4-FFF2-40B4-BE49-F238E27FC236}">
                <a16:creationId xmlns:a16="http://schemas.microsoft.com/office/drawing/2014/main" id="{7B094D63-34B9-46F9-8BEC-0058BA9E0522}"/>
              </a:ext>
            </a:extLst>
          </p:cNvPr>
          <p:cNvPicPr>
            <a:picLocks noChangeAspect="1"/>
          </p:cNvPicPr>
          <p:nvPr/>
        </p:nvPicPr>
        <p:blipFill>
          <a:blip r:embed="rId5"/>
          <a:stretch>
            <a:fillRect/>
          </a:stretch>
        </p:blipFill>
        <p:spPr>
          <a:xfrm>
            <a:off x="5704354" y="3200395"/>
            <a:ext cx="652878" cy="671533"/>
          </a:xfrm>
          <a:prstGeom prst="rect">
            <a:avLst/>
          </a:prstGeom>
        </p:spPr>
      </p:pic>
      <p:sp>
        <p:nvSpPr>
          <p:cNvPr id="32" name="TextBox 31">
            <a:extLst>
              <a:ext uri="{FF2B5EF4-FFF2-40B4-BE49-F238E27FC236}">
                <a16:creationId xmlns:a16="http://schemas.microsoft.com/office/drawing/2014/main" id="{4176FB74-0147-4424-A6E9-C2D8F456C682}"/>
              </a:ext>
            </a:extLst>
          </p:cNvPr>
          <p:cNvSpPr txBox="1"/>
          <p:nvPr/>
        </p:nvSpPr>
        <p:spPr>
          <a:xfrm>
            <a:off x="5269740" y="3114722"/>
            <a:ext cx="531368" cy="320182"/>
          </a:xfrm>
          <a:prstGeom prst="rect">
            <a:avLst/>
          </a:prstGeom>
          <a:noFill/>
        </p:spPr>
        <p:txBody>
          <a:bodyPr wrap="square" lIns="0" tIns="0" rIns="0" bIns="0" rtlCol="0">
            <a:spAutoFit/>
          </a:bodyPr>
          <a:lstStyle/>
          <a:p>
            <a:pPr defTabSz="932563">
              <a:defRPr/>
            </a:pPr>
            <a:r>
              <a:rPr lang="en-US" sz="2040">
                <a:solidFill>
                  <a:srgbClr val="FFFFFF">
                    <a:lumMod val="95000"/>
                  </a:srgbClr>
                </a:solidFill>
                <a:latin typeface="Segoe UI"/>
              </a:rPr>
              <a:t>…….</a:t>
            </a:r>
          </a:p>
        </p:txBody>
      </p:sp>
      <p:sp>
        <p:nvSpPr>
          <p:cNvPr id="33" name="TextBox 32">
            <a:extLst>
              <a:ext uri="{FF2B5EF4-FFF2-40B4-BE49-F238E27FC236}">
                <a16:creationId xmlns:a16="http://schemas.microsoft.com/office/drawing/2014/main" id="{544C7FD9-0183-4E7E-95CA-78059D4AE45E}"/>
              </a:ext>
            </a:extLst>
          </p:cNvPr>
          <p:cNvSpPr txBox="1"/>
          <p:nvPr/>
        </p:nvSpPr>
        <p:spPr>
          <a:xfrm>
            <a:off x="4520182" y="3998128"/>
            <a:ext cx="1916922" cy="576274"/>
          </a:xfrm>
          <a:prstGeom prst="rect">
            <a:avLst/>
          </a:prstGeom>
          <a:noFill/>
        </p:spPr>
        <p:txBody>
          <a:bodyPr wrap="square" lIns="0" tIns="0" rIns="0" bIns="0" rtlCol="0">
            <a:spAutoFit/>
          </a:bodyPr>
          <a:lstStyle/>
          <a:p>
            <a:pPr algn="ctr" defTabSz="932563">
              <a:defRPr/>
            </a:pPr>
            <a:r>
              <a:rPr lang="en-US" sz="1836">
                <a:gradFill>
                  <a:gsLst>
                    <a:gs pos="2917">
                      <a:srgbClr val="1A1A1A"/>
                    </a:gs>
                    <a:gs pos="30000">
                      <a:srgbClr val="1A1A1A"/>
                    </a:gs>
                  </a:gsLst>
                  <a:lin ang="5400000" scaled="0"/>
                </a:gradFill>
                <a:latin typeface="Segoe UI Light" panose="020B0502040204020203" pitchFamily="34" charset="0"/>
                <a:cs typeface="Segoe UI Light" panose="020B0502040204020203" pitchFamily="34" charset="0"/>
              </a:rPr>
              <a:t>100’s of multi-node systems</a:t>
            </a:r>
          </a:p>
        </p:txBody>
      </p:sp>
      <p:grpSp>
        <p:nvGrpSpPr>
          <p:cNvPr id="34" name="Group 33">
            <a:extLst>
              <a:ext uri="{FF2B5EF4-FFF2-40B4-BE49-F238E27FC236}">
                <a16:creationId xmlns:a16="http://schemas.microsoft.com/office/drawing/2014/main" id="{AE7CDD64-93C6-4364-B5B5-CDED6239D698}"/>
              </a:ext>
            </a:extLst>
          </p:cNvPr>
          <p:cNvGrpSpPr/>
          <p:nvPr/>
        </p:nvGrpSpPr>
        <p:grpSpPr>
          <a:xfrm>
            <a:off x="9740964" y="4840389"/>
            <a:ext cx="1964983" cy="1856820"/>
            <a:chOff x="6930638" y="3267813"/>
            <a:chExt cx="1926629" cy="1820577"/>
          </a:xfrm>
        </p:grpSpPr>
        <p:grpSp>
          <p:nvGrpSpPr>
            <p:cNvPr id="35" name="Group 34">
              <a:extLst>
                <a:ext uri="{FF2B5EF4-FFF2-40B4-BE49-F238E27FC236}">
                  <a16:creationId xmlns:a16="http://schemas.microsoft.com/office/drawing/2014/main" id="{31CA82DE-CEC7-4B5E-AF7C-CD142E8683AE}"/>
                </a:ext>
              </a:extLst>
            </p:cNvPr>
            <p:cNvGrpSpPr/>
            <p:nvPr/>
          </p:nvGrpSpPr>
          <p:grpSpPr>
            <a:xfrm>
              <a:off x="6930638" y="3267813"/>
              <a:ext cx="1862081" cy="1258718"/>
              <a:chOff x="-57314" y="2152657"/>
              <a:chExt cx="3453649" cy="2270242"/>
            </a:xfrm>
          </p:grpSpPr>
          <p:sp>
            <p:nvSpPr>
              <p:cNvPr id="40" name="Rectangle 39">
                <a:extLst>
                  <a:ext uri="{FF2B5EF4-FFF2-40B4-BE49-F238E27FC236}">
                    <a16:creationId xmlns:a16="http://schemas.microsoft.com/office/drawing/2014/main" id="{3EEC751C-E1D2-4B1C-ACEE-085924C56A07}"/>
                  </a:ext>
                </a:extLst>
              </p:cNvPr>
              <p:cNvSpPr/>
              <p:nvPr/>
            </p:nvSpPr>
            <p:spPr bwMode="auto">
              <a:xfrm>
                <a:off x="-57314" y="2152657"/>
                <a:ext cx="3453649" cy="2270242"/>
              </a:xfrm>
              <a:prstGeom prst="rect">
                <a:avLst/>
              </a:prstGeom>
              <a:solidFill>
                <a:schemeClr val="accent2">
                  <a:lumMod val="90000"/>
                  <a:lumOff val="1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41" name="TextBox 40">
                <a:extLst>
                  <a:ext uri="{FF2B5EF4-FFF2-40B4-BE49-F238E27FC236}">
                    <a16:creationId xmlns:a16="http://schemas.microsoft.com/office/drawing/2014/main" id="{6F33C898-38A9-4356-893A-31BC5621EE27}"/>
                  </a:ext>
                </a:extLst>
              </p:cNvPr>
              <p:cNvSpPr txBox="1"/>
              <p:nvPr/>
            </p:nvSpPr>
            <p:spPr>
              <a:xfrm>
                <a:off x="-57314" y="2200640"/>
                <a:ext cx="3297872" cy="792651"/>
              </a:xfrm>
              <a:prstGeom prst="rect">
                <a:avLst/>
              </a:prstGeom>
              <a:noFill/>
            </p:spPr>
            <p:txBody>
              <a:bodyPr wrap="square" lIns="0" tIns="0" rIns="0" bIns="0" rtlCol="0">
                <a:spAutoFit/>
              </a:bodyPr>
              <a:lstStyle/>
              <a:p>
                <a:pPr algn="ctr" defTabSz="932563">
                  <a:defRPr/>
                </a:pPr>
                <a:r>
                  <a:rPr lang="en-US" sz="1428">
                    <a:solidFill>
                      <a:srgbClr val="FFFFFF">
                        <a:lumMod val="95000"/>
                      </a:srgbClr>
                    </a:solidFill>
                    <a:latin typeface="Segoe UI Light" panose="020B0502040204020203" pitchFamily="34" charset="0"/>
                    <a:cs typeface="Segoe UI Light" panose="020B0502040204020203" pitchFamily="34" charset="0"/>
                  </a:rPr>
                  <a:t>Long haul/Self-host environments</a:t>
                </a:r>
              </a:p>
            </p:txBody>
          </p:sp>
        </p:grpSp>
        <p:pic>
          <p:nvPicPr>
            <p:cNvPr id="36" name="Picture 35">
              <a:extLst>
                <a:ext uri="{FF2B5EF4-FFF2-40B4-BE49-F238E27FC236}">
                  <a16:creationId xmlns:a16="http://schemas.microsoft.com/office/drawing/2014/main" id="{51E8523C-2870-4429-983C-1C5C55EEE72A}"/>
                </a:ext>
              </a:extLst>
            </p:cNvPr>
            <p:cNvPicPr>
              <a:picLocks noChangeAspect="1"/>
            </p:cNvPicPr>
            <p:nvPr/>
          </p:nvPicPr>
          <p:blipFill>
            <a:blip r:embed="rId5"/>
            <a:stretch>
              <a:fillRect/>
            </a:stretch>
          </p:blipFill>
          <p:spPr>
            <a:xfrm>
              <a:off x="7047335" y="3830261"/>
              <a:ext cx="640135" cy="658425"/>
            </a:xfrm>
            <a:prstGeom prst="rect">
              <a:avLst/>
            </a:prstGeom>
          </p:spPr>
        </p:pic>
        <p:pic>
          <p:nvPicPr>
            <p:cNvPr id="37" name="Picture 36">
              <a:extLst>
                <a:ext uri="{FF2B5EF4-FFF2-40B4-BE49-F238E27FC236}">
                  <a16:creationId xmlns:a16="http://schemas.microsoft.com/office/drawing/2014/main" id="{89A0C591-E6B0-4536-949B-A1F83B39A0AA}"/>
                </a:ext>
              </a:extLst>
            </p:cNvPr>
            <p:cNvPicPr>
              <a:picLocks noChangeAspect="1"/>
            </p:cNvPicPr>
            <p:nvPr/>
          </p:nvPicPr>
          <p:blipFill>
            <a:blip r:embed="rId5"/>
            <a:stretch>
              <a:fillRect/>
            </a:stretch>
          </p:blipFill>
          <p:spPr>
            <a:xfrm>
              <a:off x="8110590" y="3830260"/>
              <a:ext cx="640135" cy="658425"/>
            </a:xfrm>
            <a:prstGeom prst="rect">
              <a:avLst/>
            </a:prstGeom>
          </p:spPr>
        </p:pic>
        <p:sp>
          <p:nvSpPr>
            <p:cNvPr id="38" name="TextBox 37">
              <a:extLst>
                <a:ext uri="{FF2B5EF4-FFF2-40B4-BE49-F238E27FC236}">
                  <a16:creationId xmlns:a16="http://schemas.microsoft.com/office/drawing/2014/main" id="{25610019-821C-4209-BF82-EC3EBC93AB59}"/>
                </a:ext>
              </a:extLst>
            </p:cNvPr>
            <p:cNvSpPr txBox="1"/>
            <p:nvPr/>
          </p:nvSpPr>
          <p:spPr>
            <a:xfrm>
              <a:off x="7687470" y="3688381"/>
              <a:ext cx="520996" cy="313932"/>
            </a:xfrm>
            <a:prstGeom prst="rect">
              <a:avLst/>
            </a:prstGeom>
            <a:noFill/>
          </p:spPr>
          <p:txBody>
            <a:bodyPr wrap="square" lIns="0" tIns="0" rIns="0" bIns="0" rtlCol="0">
              <a:spAutoFit/>
            </a:bodyPr>
            <a:lstStyle/>
            <a:p>
              <a:pPr defTabSz="932563">
                <a:defRPr/>
              </a:pPr>
              <a:r>
                <a:rPr lang="en-US" sz="2040">
                  <a:solidFill>
                    <a:srgbClr val="FFFFFF">
                      <a:lumMod val="95000"/>
                    </a:srgbClr>
                  </a:solidFill>
                  <a:latin typeface="Segoe UI"/>
                </a:rPr>
                <a:t>…….</a:t>
              </a:r>
            </a:p>
          </p:txBody>
        </p:sp>
        <p:sp>
          <p:nvSpPr>
            <p:cNvPr id="39" name="TextBox 38">
              <a:extLst>
                <a:ext uri="{FF2B5EF4-FFF2-40B4-BE49-F238E27FC236}">
                  <a16:creationId xmlns:a16="http://schemas.microsoft.com/office/drawing/2014/main" id="{50F13F56-A9AB-41AA-9844-12590C83847B}"/>
                </a:ext>
              </a:extLst>
            </p:cNvPr>
            <p:cNvSpPr txBox="1"/>
            <p:nvPr/>
          </p:nvSpPr>
          <p:spPr>
            <a:xfrm>
              <a:off x="6977761" y="4523364"/>
              <a:ext cx="1879506" cy="565026"/>
            </a:xfrm>
            <a:prstGeom prst="rect">
              <a:avLst/>
            </a:prstGeom>
            <a:noFill/>
          </p:spPr>
          <p:txBody>
            <a:bodyPr wrap="square" lIns="0" tIns="0" rIns="0" bIns="0" rtlCol="0">
              <a:spAutoFit/>
            </a:bodyPr>
            <a:lstStyle/>
            <a:p>
              <a:pPr algn="ctr" defTabSz="932563">
                <a:defRPr/>
              </a:pPr>
              <a:r>
                <a:rPr lang="en-US" sz="1836">
                  <a:gradFill>
                    <a:gsLst>
                      <a:gs pos="2917">
                        <a:srgbClr val="1A1A1A"/>
                      </a:gs>
                      <a:gs pos="30000">
                        <a:srgbClr val="1A1A1A"/>
                      </a:gs>
                    </a:gsLst>
                    <a:lin ang="5400000" scaled="0"/>
                  </a:gradFill>
                  <a:latin typeface="Segoe UI Light" panose="020B0502040204020203" pitchFamily="34" charset="0"/>
                  <a:cs typeface="Segoe UI Light" panose="020B0502040204020203" pitchFamily="34" charset="0"/>
                </a:rPr>
                <a:t>10’s of multi-node systems</a:t>
              </a:r>
            </a:p>
          </p:txBody>
        </p:sp>
      </p:grpSp>
      <p:grpSp>
        <p:nvGrpSpPr>
          <p:cNvPr id="42" name="Group 41">
            <a:extLst>
              <a:ext uri="{FF2B5EF4-FFF2-40B4-BE49-F238E27FC236}">
                <a16:creationId xmlns:a16="http://schemas.microsoft.com/office/drawing/2014/main" id="{36FC4F10-F93C-47D1-8B9F-826182A5FA1B}"/>
              </a:ext>
            </a:extLst>
          </p:cNvPr>
          <p:cNvGrpSpPr/>
          <p:nvPr/>
        </p:nvGrpSpPr>
        <p:grpSpPr>
          <a:xfrm>
            <a:off x="6966931" y="3587766"/>
            <a:ext cx="2210018" cy="1594644"/>
            <a:chOff x="9252158" y="3973511"/>
            <a:chExt cx="2166881" cy="1563518"/>
          </a:xfrm>
        </p:grpSpPr>
        <p:grpSp>
          <p:nvGrpSpPr>
            <p:cNvPr id="43" name="Group 42">
              <a:extLst>
                <a:ext uri="{FF2B5EF4-FFF2-40B4-BE49-F238E27FC236}">
                  <a16:creationId xmlns:a16="http://schemas.microsoft.com/office/drawing/2014/main" id="{F0724ECF-228E-4031-904A-E94EB32A5D51}"/>
                </a:ext>
              </a:extLst>
            </p:cNvPr>
            <p:cNvGrpSpPr/>
            <p:nvPr/>
          </p:nvGrpSpPr>
          <p:grpSpPr>
            <a:xfrm>
              <a:off x="9252158" y="3973511"/>
              <a:ext cx="1862081" cy="1258718"/>
              <a:chOff x="10048" y="2128741"/>
              <a:chExt cx="3453649" cy="2270242"/>
            </a:xfrm>
          </p:grpSpPr>
          <p:sp>
            <p:nvSpPr>
              <p:cNvPr id="59" name="Rectangle 58">
                <a:extLst>
                  <a:ext uri="{FF2B5EF4-FFF2-40B4-BE49-F238E27FC236}">
                    <a16:creationId xmlns:a16="http://schemas.microsoft.com/office/drawing/2014/main" id="{84856BB6-BF5F-4500-ADC9-0627339DF37E}"/>
                  </a:ext>
                </a:extLst>
              </p:cNvPr>
              <p:cNvSpPr/>
              <p:nvPr/>
            </p:nvSpPr>
            <p:spPr bwMode="auto">
              <a:xfrm>
                <a:off x="10048" y="2128741"/>
                <a:ext cx="3453649" cy="2270242"/>
              </a:xfrm>
              <a:prstGeom prst="rect">
                <a:avLst/>
              </a:prstGeom>
              <a:solidFill>
                <a:schemeClr val="accent2">
                  <a:lumMod val="90000"/>
                  <a:lumOff val="1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60" name="TextBox 59">
                <a:extLst>
                  <a:ext uri="{FF2B5EF4-FFF2-40B4-BE49-F238E27FC236}">
                    <a16:creationId xmlns:a16="http://schemas.microsoft.com/office/drawing/2014/main" id="{8078AB86-6DE3-429B-AEE2-AECB7B779ED7}"/>
                  </a:ext>
                </a:extLst>
              </p:cNvPr>
              <p:cNvSpPr txBox="1"/>
              <p:nvPr/>
            </p:nvSpPr>
            <p:spPr>
              <a:xfrm>
                <a:off x="20575" y="2211108"/>
                <a:ext cx="3297872" cy="396326"/>
              </a:xfrm>
              <a:prstGeom prst="rect">
                <a:avLst/>
              </a:prstGeom>
              <a:noFill/>
            </p:spPr>
            <p:txBody>
              <a:bodyPr wrap="square" lIns="0" tIns="0" rIns="0" bIns="0" rtlCol="0">
                <a:spAutoFit/>
              </a:bodyPr>
              <a:lstStyle/>
              <a:p>
                <a:pPr algn="ctr" defTabSz="932563">
                  <a:defRPr/>
                </a:pPr>
                <a:r>
                  <a:rPr lang="en-US" sz="1428">
                    <a:solidFill>
                      <a:srgbClr val="FFFFFF">
                        <a:lumMod val="95000"/>
                      </a:srgbClr>
                    </a:solidFill>
                    <a:latin typeface="Segoe UI Light" panose="020B0502040204020203" pitchFamily="34" charset="0"/>
                    <a:cs typeface="Segoe UI Light" panose="020B0502040204020203" pitchFamily="34" charset="0"/>
                  </a:rPr>
                  <a:t>Hardware partner labs</a:t>
                </a:r>
              </a:p>
            </p:txBody>
          </p:sp>
        </p:grpSp>
        <p:pic>
          <p:nvPicPr>
            <p:cNvPr id="44" name="Picture 43">
              <a:extLst>
                <a:ext uri="{FF2B5EF4-FFF2-40B4-BE49-F238E27FC236}">
                  <a16:creationId xmlns:a16="http://schemas.microsoft.com/office/drawing/2014/main" id="{75C10D15-4E3F-4F75-A9DD-10D765651B24}"/>
                </a:ext>
              </a:extLst>
            </p:cNvPr>
            <p:cNvPicPr>
              <a:picLocks noChangeAspect="1"/>
            </p:cNvPicPr>
            <p:nvPr/>
          </p:nvPicPr>
          <p:blipFill>
            <a:blip r:embed="rId5"/>
            <a:stretch>
              <a:fillRect/>
            </a:stretch>
          </p:blipFill>
          <p:spPr>
            <a:xfrm>
              <a:off x="9332536" y="4549219"/>
              <a:ext cx="640135" cy="658425"/>
            </a:xfrm>
            <a:prstGeom prst="rect">
              <a:avLst/>
            </a:prstGeom>
          </p:spPr>
        </p:pic>
        <p:pic>
          <p:nvPicPr>
            <p:cNvPr id="45" name="Picture 44">
              <a:extLst>
                <a:ext uri="{FF2B5EF4-FFF2-40B4-BE49-F238E27FC236}">
                  <a16:creationId xmlns:a16="http://schemas.microsoft.com/office/drawing/2014/main" id="{5E1861C4-6770-4695-9CFD-51351C1AD53C}"/>
                </a:ext>
              </a:extLst>
            </p:cNvPr>
            <p:cNvPicPr>
              <a:picLocks noChangeAspect="1"/>
            </p:cNvPicPr>
            <p:nvPr/>
          </p:nvPicPr>
          <p:blipFill>
            <a:blip r:embed="rId5"/>
            <a:stretch>
              <a:fillRect/>
            </a:stretch>
          </p:blipFill>
          <p:spPr>
            <a:xfrm>
              <a:off x="10395791" y="4549218"/>
              <a:ext cx="640135" cy="658425"/>
            </a:xfrm>
            <a:prstGeom prst="rect">
              <a:avLst/>
            </a:prstGeom>
          </p:spPr>
        </p:pic>
        <p:sp>
          <p:nvSpPr>
            <p:cNvPr id="46" name="TextBox 45">
              <a:extLst>
                <a:ext uri="{FF2B5EF4-FFF2-40B4-BE49-F238E27FC236}">
                  <a16:creationId xmlns:a16="http://schemas.microsoft.com/office/drawing/2014/main" id="{D8098F83-6AD5-4413-8C7D-ADBC77221887}"/>
                </a:ext>
              </a:extLst>
            </p:cNvPr>
            <p:cNvSpPr txBox="1"/>
            <p:nvPr/>
          </p:nvSpPr>
          <p:spPr>
            <a:xfrm>
              <a:off x="9972671" y="4407339"/>
              <a:ext cx="520996" cy="313932"/>
            </a:xfrm>
            <a:prstGeom prst="rect">
              <a:avLst/>
            </a:prstGeom>
            <a:noFill/>
          </p:spPr>
          <p:txBody>
            <a:bodyPr wrap="square" lIns="0" tIns="0" rIns="0" bIns="0" rtlCol="0">
              <a:spAutoFit/>
            </a:bodyPr>
            <a:lstStyle/>
            <a:p>
              <a:pPr defTabSz="932563">
                <a:defRPr/>
              </a:pPr>
              <a:r>
                <a:rPr lang="en-US" sz="2040">
                  <a:solidFill>
                    <a:srgbClr val="FFFFFF">
                      <a:lumMod val="95000"/>
                    </a:srgbClr>
                  </a:solidFill>
                  <a:latin typeface="Segoe UI"/>
                </a:rPr>
                <a:t>…….</a:t>
              </a:r>
            </a:p>
          </p:txBody>
        </p:sp>
        <p:grpSp>
          <p:nvGrpSpPr>
            <p:cNvPr id="47" name="Group 46">
              <a:extLst>
                <a:ext uri="{FF2B5EF4-FFF2-40B4-BE49-F238E27FC236}">
                  <a16:creationId xmlns:a16="http://schemas.microsoft.com/office/drawing/2014/main" id="{4A08424D-84E4-4D63-8A0C-E9E1E966EF8C}"/>
                </a:ext>
              </a:extLst>
            </p:cNvPr>
            <p:cNvGrpSpPr/>
            <p:nvPr/>
          </p:nvGrpSpPr>
          <p:grpSpPr>
            <a:xfrm>
              <a:off x="9404558" y="4125911"/>
              <a:ext cx="1862081" cy="1258718"/>
              <a:chOff x="10048" y="2128741"/>
              <a:chExt cx="3453649" cy="2270242"/>
            </a:xfrm>
          </p:grpSpPr>
          <p:sp>
            <p:nvSpPr>
              <p:cNvPr id="57" name="Rectangle 56">
                <a:extLst>
                  <a:ext uri="{FF2B5EF4-FFF2-40B4-BE49-F238E27FC236}">
                    <a16:creationId xmlns:a16="http://schemas.microsoft.com/office/drawing/2014/main" id="{DF480FFF-DDE6-4900-B89E-057C4AAD3B37}"/>
                  </a:ext>
                </a:extLst>
              </p:cNvPr>
              <p:cNvSpPr/>
              <p:nvPr/>
            </p:nvSpPr>
            <p:spPr bwMode="auto">
              <a:xfrm>
                <a:off x="10048" y="2128741"/>
                <a:ext cx="3453649" cy="2270242"/>
              </a:xfrm>
              <a:prstGeom prst="rect">
                <a:avLst/>
              </a:prstGeom>
              <a:solidFill>
                <a:schemeClr val="accent2">
                  <a:lumMod val="90000"/>
                  <a:lumOff val="1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58" name="TextBox 57">
                <a:extLst>
                  <a:ext uri="{FF2B5EF4-FFF2-40B4-BE49-F238E27FC236}">
                    <a16:creationId xmlns:a16="http://schemas.microsoft.com/office/drawing/2014/main" id="{A0258FC4-4C1F-47DF-8950-F8C67A35D065}"/>
                  </a:ext>
                </a:extLst>
              </p:cNvPr>
              <p:cNvSpPr txBox="1"/>
              <p:nvPr/>
            </p:nvSpPr>
            <p:spPr>
              <a:xfrm>
                <a:off x="20575" y="2211108"/>
                <a:ext cx="3297872" cy="396326"/>
              </a:xfrm>
              <a:prstGeom prst="rect">
                <a:avLst/>
              </a:prstGeom>
              <a:noFill/>
            </p:spPr>
            <p:txBody>
              <a:bodyPr wrap="square" lIns="0" tIns="0" rIns="0" bIns="0" rtlCol="0">
                <a:spAutoFit/>
              </a:bodyPr>
              <a:lstStyle/>
              <a:p>
                <a:pPr algn="ctr" defTabSz="932563">
                  <a:defRPr/>
                </a:pPr>
                <a:r>
                  <a:rPr lang="en-US" sz="1428">
                    <a:solidFill>
                      <a:srgbClr val="FFFFFF">
                        <a:lumMod val="95000"/>
                      </a:srgbClr>
                    </a:solidFill>
                    <a:latin typeface="Segoe UI Light" panose="020B0502040204020203" pitchFamily="34" charset="0"/>
                    <a:cs typeface="Segoe UI Light" panose="020B0502040204020203" pitchFamily="34" charset="0"/>
                  </a:rPr>
                  <a:t>Hardware partner labs</a:t>
                </a:r>
              </a:p>
            </p:txBody>
          </p:sp>
        </p:grpSp>
        <p:pic>
          <p:nvPicPr>
            <p:cNvPr id="48" name="Picture 47">
              <a:extLst>
                <a:ext uri="{FF2B5EF4-FFF2-40B4-BE49-F238E27FC236}">
                  <a16:creationId xmlns:a16="http://schemas.microsoft.com/office/drawing/2014/main" id="{172D413C-A956-45F1-A923-F70BE2E9686B}"/>
                </a:ext>
              </a:extLst>
            </p:cNvPr>
            <p:cNvPicPr>
              <a:picLocks noChangeAspect="1"/>
            </p:cNvPicPr>
            <p:nvPr/>
          </p:nvPicPr>
          <p:blipFill>
            <a:blip r:embed="rId5"/>
            <a:stretch>
              <a:fillRect/>
            </a:stretch>
          </p:blipFill>
          <p:spPr>
            <a:xfrm>
              <a:off x="9484936" y="4701619"/>
              <a:ext cx="640135" cy="658425"/>
            </a:xfrm>
            <a:prstGeom prst="rect">
              <a:avLst/>
            </a:prstGeom>
          </p:spPr>
        </p:pic>
        <p:pic>
          <p:nvPicPr>
            <p:cNvPr id="49" name="Picture 48">
              <a:extLst>
                <a:ext uri="{FF2B5EF4-FFF2-40B4-BE49-F238E27FC236}">
                  <a16:creationId xmlns:a16="http://schemas.microsoft.com/office/drawing/2014/main" id="{B3BE4FE0-56F8-4A1A-8C4C-4B25A9CF5D97}"/>
                </a:ext>
              </a:extLst>
            </p:cNvPr>
            <p:cNvPicPr>
              <a:picLocks noChangeAspect="1"/>
            </p:cNvPicPr>
            <p:nvPr/>
          </p:nvPicPr>
          <p:blipFill>
            <a:blip r:embed="rId5"/>
            <a:stretch>
              <a:fillRect/>
            </a:stretch>
          </p:blipFill>
          <p:spPr>
            <a:xfrm>
              <a:off x="10548191" y="4701618"/>
              <a:ext cx="640135" cy="658425"/>
            </a:xfrm>
            <a:prstGeom prst="rect">
              <a:avLst/>
            </a:prstGeom>
          </p:spPr>
        </p:pic>
        <p:sp>
          <p:nvSpPr>
            <p:cNvPr id="50" name="TextBox 49">
              <a:extLst>
                <a:ext uri="{FF2B5EF4-FFF2-40B4-BE49-F238E27FC236}">
                  <a16:creationId xmlns:a16="http://schemas.microsoft.com/office/drawing/2014/main" id="{EF424B48-6DE4-4824-9063-B4A5DF3DDF51}"/>
                </a:ext>
              </a:extLst>
            </p:cNvPr>
            <p:cNvSpPr txBox="1"/>
            <p:nvPr/>
          </p:nvSpPr>
          <p:spPr>
            <a:xfrm>
              <a:off x="10125071" y="4559739"/>
              <a:ext cx="520996" cy="313932"/>
            </a:xfrm>
            <a:prstGeom prst="rect">
              <a:avLst/>
            </a:prstGeom>
            <a:noFill/>
          </p:spPr>
          <p:txBody>
            <a:bodyPr wrap="square" lIns="0" tIns="0" rIns="0" bIns="0" rtlCol="0">
              <a:spAutoFit/>
            </a:bodyPr>
            <a:lstStyle/>
            <a:p>
              <a:pPr defTabSz="932563">
                <a:defRPr/>
              </a:pPr>
              <a:r>
                <a:rPr lang="en-US" sz="2040">
                  <a:solidFill>
                    <a:srgbClr val="FFFFFF">
                      <a:lumMod val="95000"/>
                    </a:srgbClr>
                  </a:solidFill>
                  <a:latin typeface="Segoe UI"/>
                </a:rPr>
                <a:t>…….</a:t>
              </a:r>
            </a:p>
          </p:txBody>
        </p:sp>
        <p:grpSp>
          <p:nvGrpSpPr>
            <p:cNvPr id="51" name="Group 50">
              <a:extLst>
                <a:ext uri="{FF2B5EF4-FFF2-40B4-BE49-F238E27FC236}">
                  <a16:creationId xmlns:a16="http://schemas.microsoft.com/office/drawing/2014/main" id="{EAE6C6B7-4E69-4E7D-850A-BCB3E668ACBB}"/>
                </a:ext>
              </a:extLst>
            </p:cNvPr>
            <p:cNvGrpSpPr/>
            <p:nvPr/>
          </p:nvGrpSpPr>
          <p:grpSpPr>
            <a:xfrm>
              <a:off x="9556958" y="4278311"/>
              <a:ext cx="1862081" cy="1258718"/>
              <a:chOff x="10048" y="2128741"/>
              <a:chExt cx="3453649" cy="2270242"/>
            </a:xfrm>
          </p:grpSpPr>
          <p:sp>
            <p:nvSpPr>
              <p:cNvPr id="55" name="Rectangle 54">
                <a:extLst>
                  <a:ext uri="{FF2B5EF4-FFF2-40B4-BE49-F238E27FC236}">
                    <a16:creationId xmlns:a16="http://schemas.microsoft.com/office/drawing/2014/main" id="{6D4FC21E-56BD-48BA-9DB6-64191A09DAF6}"/>
                  </a:ext>
                </a:extLst>
              </p:cNvPr>
              <p:cNvSpPr/>
              <p:nvPr/>
            </p:nvSpPr>
            <p:spPr bwMode="auto">
              <a:xfrm>
                <a:off x="10048" y="2128741"/>
                <a:ext cx="3453649" cy="2270242"/>
              </a:xfrm>
              <a:prstGeom prst="rect">
                <a:avLst/>
              </a:prstGeom>
              <a:solidFill>
                <a:schemeClr val="accent2">
                  <a:lumMod val="90000"/>
                  <a:lumOff val="1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56" name="TextBox 55">
                <a:extLst>
                  <a:ext uri="{FF2B5EF4-FFF2-40B4-BE49-F238E27FC236}">
                    <a16:creationId xmlns:a16="http://schemas.microsoft.com/office/drawing/2014/main" id="{1466FAC8-3156-4BBB-8015-81458175986E}"/>
                  </a:ext>
                </a:extLst>
              </p:cNvPr>
              <p:cNvSpPr txBox="1"/>
              <p:nvPr/>
            </p:nvSpPr>
            <p:spPr>
              <a:xfrm>
                <a:off x="20575" y="2211108"/>
                <a:ext cx="3297872" cy="396326"/>
              </a:xfrm>
              <a:prstGeom prst="rect">
                <a:avLst/>
              </a:prstGeom>
              <a:noFill/>
            </p:spPr>
            <p:txBody>
              <a:bodyPr wrap="square" lIns="0" tIns="0" rIns="0" bIns="0" rtlCol="0">
                <a:spAutoFit/>
              </a:bodyPr>
              <a:lstStyle/>
              <a:p>
                <a:pPr algn="ctr" defTabSz="932563">
                  <a:defRPr/>
                </a:pPr>
                <a:r>
                  <a:rPr lang="en-US" sz="1428">
                    <a:solidFill>
                      <a:srgbClr val="FFFFFF">
                        <a:lumMod val="95000"/>
                      </a:srgbClr>
                    </a:solidFill>
                    <a:latin typeface="Segoe UI Light" panose="020B0502040204020203" pitchFamily="34" charset="0"/>
                    <a:cs typeface="Segoe UI Light" panose="020B0502040204020203" pitchFamily="34" charset="0"/>
                  </a:rPr>
                  <a:t>Hardware partner labs</a:t>
                </a:r>
              </a:p>
            </p:txBody>
          </p:sp>
        </p:grpSp>
        <p:pic>
          <p:nvPicPr>
            <p:cNvPr id="52" name="Picture 51">
              <a:extLst>
                <a:ext uri="{FF2B5EF4-FFF2-40B4-BE49-F238E27FC236}">
                  <a16:creationId xmlns:a16="http://schemas.microsoft.com/office/drawing/2014/main" id="{CA4F2B47-C0BF-4768-A271-42329F1B16D7}"/>
                </a:ext>
              </a:extLst>
            </p:cNvPr>
            <p:cNvPicPr>
              <a:picLocks noChangeAspect="1"/>
            </p:cNvPicPr>
            <p:nvPr/>
          </p:nvPicPr>
          <p:blipFill>
            <a:blip r:embed="rId5"/>
            <a:stretch>
              <a:fillRect/>
            </a:stretch>
          </p:blipFill>
          <p:spPr>
            <a:xfrm>
              <a:off x="9637336" y="4854019"/>
              <a:ext cx="640135" cy="658425"/>
            </a:xfrm>
            <a:prstGeom prst="rect">
              <a:avLst/>
            </a:prstGeom>
          </p:spPr>
        </p:pic>
        <p:pic>
          <p:nvPicPr>
            <p:cNvPr id="53" name="Picture 52">
              <a:extLst>
                <a:ext uri="{FF2B5EF4-FFF2-40B4-BE49-F238E27FC236}">
                  <a16:creationId xmlns:a16="http://schemas.microsoft.com/office/drawing/2014/main" id="{4E949D6E-5C57-4E40-AB73-3BEC02D98C68}"/>
                </a:ext>
              </a:extLst>
            </p:cNvPr>
            <p:cNvPicPr>
              <a:picLocks noChangeAspect="1"/>
            </p:cNvPicPr>
            <p:nvPr/>
          </p:nvPicPr>
          <p:blipFill>
            <a:blip r:embed="rId5"/>
            <a:stretch>
              <a:fillRect/>
            </a:stretch>
          </p:blipFill>
          <p:spPr>
            <a:xfrm>
              <a:off x="10700591" y="4854018"/>
              <a:ext cx="640135" cy="658425"/>
            </a:xfrm>
            <a:prstGeom prst="rect">
              <a:avLst/>
            </a:prstGeom>
          </p:spPr>
        </p:pic>
        <p:sp>
          <p:nvSpPr>
            <p:cNvPr id="54" name="TextBox 53">
              <a:extLst>
                <a:ext uri="{FF2B5EF4-FFF2-40B4-BE49-F238E27FC236}">
                  <a16:creationId xmlns:a16="http://schemas.microsoft.com/office/drawing/2014/main" id="{937C8145-2220-4E2B-93B0-7429A0A17114}"/>
                </a:ext>
              </a:extLst>
            </p:cNvPr>
            <p:cNvSpPr txBox="1"/>
            <p:nvPr/>
          </p:nvSpPr>
          <p:spPr>
            <a:xfrm>
              <a:off x="10277471" y="4712139"/>
              <a:ext cx="520996" cy="313932"/>
            </a:xfrm>
            <a:prstGeom prst="rect">
              <a:avLst/>
            </a:prstGeom>
            <a:noFill/>
          </p:spPr>
          <p:txBody>
            <a:bodyPr wrap="square" lIns="0" tIns="0" rIns="0" bIns="0" rtlCol="0">
              <a:spAutoFit/>
            </a:bodyPr>
            <a:lstStyle/>
            <a:p>
              <a:pPr defTabSz="932563">
                <a:defRPr/>
              </a:pPr>
              <a:r>
                <a:rPr lang="en-US" sz="2040">
                  <a:solidFill>
                    <a:srgbClr val="FFFFFF">
                      <a:lumMod val="95000"/>
                    </a:srgbClr>
                  </a:solidFill>
                  <a:latin typeface="Segoe UI"/>
                </a:rPr>
                <a:t>…….</a:t>
              </a:r>
            </a:p>
          </p:txBody>
        </p:sp>
      </p:grpSp>
      <p:cxnSp>
        <p:nvCxnSpPr>
          <p:cNvPr id="61" name="Connector: Elbow 60">
            <a:extLst>
              <a:ext uri="{FF2B5EF4-FFF2-40B4-BE49-F238E27FC236}">
                <a16:creationId xmlns:a16="http://schemas.microsoft.com/office/drawing/2014/main" id="{B765F3E2-4279-49B4-B04A-65E405AAA993}"/>
              </a:ext>
            </a:extLst>
          </p:cNvPr>
          <p:cNvCxnSpPr>
            <a:cxnSpLocks/>
            <a:stCxn id="28" idx="3"/>
            <a:endCxn id="59" idx="0"/>
          </p:cNvCxnSpPr>
          <p:nvPr/>
        </p:nvCxnSpPr>
        <p:spPr>
          <a:xfrm>
            <a:off x="6437104" y="3284138"/>
            <a:ext cx="1479402" cy="303628"/>
          </a:xfrm>
          <a:prstGeom prst="bentConnector2">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2" name="Connector: Elbow 61">
            <a:extLst>
              <a:ext uri="{FF2B5EF4-FFF2-40B4-BE49-F238E27FC236}">
                <a16:creationId xmlns:a16="http://schemas.microsoft.com/office/drawing/2014/main" id="{19472E4D-F207-46F5-BA17-3E987F2C3504}"/>
              </a:ext>
            </a:extLst>
          </p:cNvPr>
          <p:cNvCxnSpPr>
            <a:cxnSpLocks/>
            <a:stCxn id="55" idx="3"/>
            <a:endCxn id="40" idx="0"/>
          </p:cNvCxnSpPr>
          <p:nvPr/>
        </p:nvCxnSpPr>
        <p:spPr>
          <a:xfrm>
            <a:off x="9176949" y="4540523"/>
            <a:ext cx="1513591" cy="299866"/>
          </a:xfrm>
          <a:prstGeom prst="bentConnector2">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63" name="Picture 62">
            <a:extLst>
              <a:ext uri="{FF2B5EF4-FFF2-40B4-BE49-F238E27FC236}">
                <a16:creationId xmlns:a16="http://schemas.microsoft.com/office/drawing/2014/main" id="{1CC4AD72-C8FB-49CE-BAFC-703CF86BE3E9}"/>
              </a:ext>
            </a:extLst>
          </p:cNvPr>
          <p:cNvPicPr>
            <a:picLocks noChangeAspect="1"/>
          </p:cNvPicPr>
          <p:nvPr/>
        </p:nvPicPr>
        <p:blipFill>
          <a:blip r:embed="rId6"/>
          <a:stretch>
            <a:fillRect/>
          </a:stretch>
        </p:blipFill>
        <p:spPr>
          <a:xfrm>
            <a:off x="10794317" y="1653689"/>
            <a:ext cx="1072458" cy="1355246"/>
          </a:xfrm>
          <a:prstGeom prst="rect">
            <a:avLst/>
          </a:prstGeom>
        </p:spPr>
      </p:pic>
      <p:cxnSp>
        <p:nvCxnSpPr>
          <p:cNvPr id="64" name="Connector: Elbow 63">
            <a:extLst>
              <a:ext uri="{FF2B5EF4-FFF2-40B4-BE49-F238E27FC236}">
                <a16:creationId xmlns:a16="http://schemas.microsoft.com/office/drawing/2014/main" id="{6E59D343-867F-4DB6-B959-BDA78DAE69CC}"/>
              </a:ext>
            </a:extLst>
          </p:cNvPr>
          <p:cNvCxnSpPr>
            <a:stCxn id="40" idx="3"/>
            <a:endCxn id="63" idx="2"/>
          </p:cNvCxnSpPr>
          <p:nvPr/>
        </p:nvCxnSpPr>
        <p:spPr>
          <a:xfrm flipH="1" flipV="1">
            <a:off x="11330547" y="3008935"/>
            <a:ext cx="309567" cy="2473342"/>
          </a:xfrm>
          <a:prstGeom prst="bentConnector4">
            <a:avLst>
              <a:gd name="adj1" fmla="val -75315"/>
              <a:gd name="adj2" fmla="val 62976"/>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76332AE4-2069-4B68-B8FF-EBDBA79DB399}"/>
              </a:ext>
            </a:extLst>
          </p:cNvPr>
          <p:cNvSpPr txBox="1"/>
          <p:nvPr/>
        </p:nvSpPr>
        <p:spPr>
          <a:xfrm>
            <a:off x="10512863" y="1135062"/>
            <a:ext cx="1568486" cy="320182"/>
          </a:xfrm>
          <a:prstGeom prst="rect">
            <a:avLst/>
          </a:prstGeom>
          <a:noFill/>
        </p:spPr>
        <p:txBody>
          <a:bodyPr wrap="square" lIns="0" tIns="0" rIns="0" bIns="0" rtlCol="0">
            <a:spAutoFit/>
          </a:bodyPr>
          <a:lstStyle/>
          <a:p>
            <a:pPr algn="ctr" defTabSz="932563">
              <a:defRPr/>
            </a:pPr>
            <a:r>
              <a:rPr lang="en-US" sz="2040">
                <a:gradFill>
                  <a:gsLst>
                    <a:gs pos="2917">
                      <a:srgbClr val="1A1A1A"/>
                    </a:gs>
                    <a:gs pos="30000">
                      <a:srgbClr val="1A1A1A"/>
                    </a:gs>
                  </a:gsLst>
                  <a:lin ang="5400000" scaled="0"/>
                </a:gradFill>
                <a:latin typeface="Segoe UI Light" panose="020B0502040204020203" pitchFamily="34" charset="0"/>
                <a:cs typeface="Segoe UI Light" panose="020B0502040204020203" pitchFamily="34" charset="0"/>
              </a:rPr>
              <a:t>Customers</a:t>
            </a:r>
          </a:p>
        </p:txBody>
      </p:sp>
      <p:sp>
        <p:nvSpPr>
          <p:cNvPr id="66" name="TextBox 65">
            <a:extLst>
              <a:ext uri="{FF2B5EF4-FFF2-40B4-BE49-F238E27FC236}">
                <a16:creationId xmlns:a16="http://schemas.microsoft.com/office/drawing/2014/main" id="{7EF4C9FA-27D5-4DF7-B089-B04A5287EAD0}"/>
              </a:ext>
            </a:extLst>
          </p:cNvPr>
          <p:cNvSpPr txBox="1"/>
          <p:nvPr/>
        </p:nvSpPr>
        <p:spPr>
          <a:xfrm>
            <a:off x="7148270" y="5266710"/>
            <a:ext cx="1916922" cy="576274"/>
          </a:xfrm>
          <a:prstGeom prst="rect">
            <a:avLst/>
          </a:prstGeom>
          <a:noFill/>
        </p:spPr>
        <p:txBody>
          <a:bodyPr wrap="square" lIns="0" tIns="0" rIns="0" bIns="0" rtlCol="0">
            <a:spAutoFit/>
          </a:bodyPr>
          <a:lstStyle/>
          <a:p>
            <a:pPr algn="ctr" defTabSz="932563">
              <a:defRPr/>
            </a:pPr>
            <a:r>
              <a:rPr lang="en-US" sz="1836">
                <a:gradFill>
                  <a:gsLst>
                    <a:gs pos="2917">
                      <a:srgbClr val="1A1A1A"/>
                    </a:gs>
                    <a:gs pos="30000">
                      <a:srgbClr val="1A1A1A"/>
                    </a:gs>
                  </a:gsLst>
                  <a:lin ang="5400000" scaled="0"/>
                </a:gradFill>
                <a:latin typeface="Segoe UI Light" panose="020B0502040204020203" pitchFamily="34" charset="0"/>
                <a:cs typeface="Segoe UI Light" panose="020B0502040204020203" pitchFamily="34" charset="0"/>
              </a:rPr>
              <a:t>Testing by each partner</a:t>
            </a:r>
          </a:p>
        </p:txBody>
      </p:sp>
      <p:cxnSp>
        <p:nvCxnSpPr>
          <p:cNvPr id="67" name="Connector: Curved 66">
            <a:extLst>
              <a:ext uri="{FF2B5EF4-FFF2-40B4-BE49-F238E27FC236}">
                <a16:creationId xmlns:a16="http://schemas.microsoft.com/office/drawing/2014/main" id="{7D26EA4F-495B-4C39-BCFE-75303B6A9308}"/>
              </a:ext>
            </a:extLst>
          </p:cNvPr>
          <p:cNvCxnSpPr>
            <a:cxnSpLocks/>
            <a:stCxn id="28" idx="2"/>
          </p:cNvCxnSpPr>
          <p:nvPr/>
        </p:nvCxnSpPr>
        <p:spPr>
          <a:xfrm rot="5400000">
            <a:off x="3068355" y="3799308"/>
            <a:ext cx="2292457" cy="2545892"/>
          </a:xfrm>
          <a:prstGeom prst="curvedConnector2">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8" name="Connector: Curved 67">
            <a:extLst>
              <a:ext uri="{FF2B5EF4-FFF2-40B4-BE49-F238E27FC236}">
                <a16:creationId xmlns:a16="http://schemas.microsoft.com/office/drawing/2014/main" id="{FAC1062A-FFD5-446A-9C86-4CE26BE5908E}"/>
              </a:ext>
            </a:extLst>
          </p:cNvPr>
          <p:cNvCxnSpPr>
            <a:cxnSpLocks/>
          </p:cNvCxnSpPr>
          <p:nvPr/>
        </p:nvCxnSpPr>
        <p:spPr>
          <a:xfrm rot="10800000" flipV="1">
            <a:off x="2941638" y="5189479"/>
            <a:ext cx="5312833" cy="1029003"/>
          </a:xfrm>
          <a:prstGeom prst="curvedConnector3">
            <a:avLst>
              <a:gd name="adj1" fmla="val 50000"/>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9" name="Connector: Curved 68">
            <a:extLst>
              <a:ext uri="{FF2B5EF4-FFF2-40B4-BE49-F238E27FC236}">
                <a16:creationId xmlns:a16="http://schemas.microsoft.com/office/drawing/2014/main" id="{2CAF058B-4BCC-4933-BB73-FBB770E835C0}"/>
              </a:ext>
            </a:extLst>
          </p:cNvPr>
          <p:cNvCxnSpPr>
            <a:cxnSpLocks/>
            <a:stCxn id="40" idx="2"/>
          </p:cNvCxnSpPr>
          <p:nvPr/>
        </p:nvCxnSpPr>
        <p:spPr>
          <a:xfrm rot="5400000">
            <a:off x="6768929" y="2296873"/>
            <a:ext cx="94318" cy="7748902"/>
          </a:xfrm>
          <a:prstGeom prst="curvedConnector2">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0" name="Connector: Curved 69">
            <a:extLst>
              <a:ext uri="{FF2B5EF4-FFF2-40B4-BE49-F238E27FC236}">
                <a16:creationId xmlns:a16="http://schemas.microsoft.com/office/drawing/2014/main" id="{8D5D8117-C456-4740-8774-BFC5A90DFB02}"/>
              </a:ext>
            </a:extLst>
          </p:cNvPr>
          <p:cNvCxnSpPr>
            <a:cxnSpLocks/>
            <a:endCxn id="15" idx="2"/>
          </p:cNvCxnSpPr>
          <p:nvPr/>
        </p:nvCxnSpPr>
        <p:spPr>
          <a:xfrm rot="16200000" flipV="1">
            <a:off x="565833" y="3819948"/>
            <a:ext cx="2457281" cy="2343060"/>
          </a:xfrm>
          <a:prstGeom prst="curvedConnector3">
            <a:avLst>
              <a:gd name="adj1" fmla="val -89"/>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71" name="Rectangle 70">
            <a:extLst>
              <a:ext uri="{FF2B5EF4-FFF2-40B4-BE49-F238E27FC236}">
                <a16:creationId xmlns:a16="http://schemas.microsoft.com/office/drawing/2014/main" id="{3DE4E0B5-3C97-4D85-88C6-D9F7BDC484FF}"/>
              </a:ext>
            </a:extLst>
          </p:cNvPr>
          <p:cNvSpPr/>
          <p:nvPr/>
        </p:nvSpPr>
        <p:spPr bwMode="auto">
          <a:xfrm>
            <a:off x="2316218" y="1432668"/>
            <a:ext cx="1099293" cy="862364"/>
          </a:xfrm>
          <a:prstGeom prst="rect">
            <a:avLst/>
          </a:prstGeom>
          <a:solidFill>
            <a:schemeClr val="accent2">
              <a:lumMod val="90000"/>
              <a:lumOff val="1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r>
              <a:rPr lang="en-US" sz="1632">
                <a:gradFill>
                  <a:gsLst>
                    <a:gs pos="40075">
                      <a:srgbClr val="FFFFFF"/>
                    </a:gs>
                    <a:gs pos="30000">
                      <a:srgbClr val="FFFFFF"/>
                    </a:gs>
                  </a:gsLst>
                  <a:lin ang="5400000" scaled="0"/>
                </a:gradFill>
                <a:latin typeface="Segoe UI"/>
              </a:rPr>
              <a:t>Window Server monthly KB</a:t>
            </a:r>
          </a:p>
        </p:txBody>
      </p:sp>
      <p:cxnSp>
        <p:nvCxnSpPr>
          <p:cNvPr id="72" name="Straight Arrow Connector 71">
            <a:extLst>
              <a:ext uri="{FF2B5EF4-FFF2-40B4-BE49-F238E27FC236}">
                <a16:creationId xmlns:a16="http://schemas.microsoft.com/office/drawing/2014/main" id="{F5A28A59-50CF-43DE-ABF1-0269DED8C82B}"/>
              </a:ext>
            </a:extLst>
          </p:cNvPr>
          <p:cNvCxnSpPr>
            <a:stCxn id="71" idx="2"/>
            <a:endCxn id="9" idx="0"/>
          </p:cNvCxnSpPr>
          <p:nvPr/>
        </p:nvCxnSpPr>
        <p:spPr>
          <a:xfrm>
            <a:off x="2865865" y="2295032"/>
            <a:ext cx="1" cy="278227"/>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2500143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500"/>
                                        <p:tgtEl>
                                          <p:spTgt spid="26"/>
                                        </p:tgtEl>
                                      </p:cBhvr>
                                    </p:animEffect>
                                  </p:childTnLst>
                                </p:cTn>
                              </p:par>
                              <p:par>
                                <p:cTn id="14" presetID="10" presetClass="entr" presetSubtype="0" fill="hold" nodeType="with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500"/>
                                        <p:tgtEl>
                                          <p:spTgt spid="27"/>
                                        </p:tgtEl>
                                      </p:cBhvr>
                                    </p:animEffect>
                                  </p:childTnLst>
                                </p:cTn>
                              </p:par>
                              <p:par>
                                <p:cTn id="17" presetID="10" presetClass="entr" presetSubtype="0" fill="hold" nodeType="withEffect">
                                  <p:stCondLst>
                                    <p:cond delay="0"/>
                                  </p:stCondLst>
                                  <p:childTnLst>
                                    <p:set>
                                      <p:cBhvr>
                                        <p:cTn id="18" dur="1" fill="hold">
                                          <p:stCondLst>
                                            <p:cond delay="0"/>
                                          </p:stCondLst>
                                        </p:cTn>
                                        <p:tgtEl>
                                          <p:spTgt spid="30"/>
                                        </p:tgtEl>
                                        <p:attrNameLst>
                                          <p:attrName>style.visibility</p:attrName>
                                        </p:attrNameLst>
                                      </p:cBhvr>
                                      <p:to>
                                        <p:strVal val="visible"/>
                                      </p:to>
                                    </p:set>
                                    <p:animEffect transition="in" filter="fade">
                                      <p:cBhvr>
                                        <p:cTn id="19" dur="500"/>
                                        <p:tgtEl>
                                          <p:spTgt spid="30"/>
                                        </p:tgtEl>
                                      </p:cBhvr>
                                    </p:animEffect>
                                  </p:childTnLst>
                                </p:cTn>
                              </p:par>
                              <p:par>
                                <p:cTn id="20" presetID="10" presetClass="entr" presetSubtype="0" fill="hold" nodeType="withEffect">
                                  <p:stCondLst>
                                    <p:cond delay="0"/>
                                  </p:stCondLst>
                                  <p:childTnLst>
                                    <p:set>
                                      <p:cBhvr>
                                        <p:cTn id="21" dur="1" fill="hold">
                                          <p:stCondLst>
                                            <p:cond delay="0"/>
                                          </p:stCondLst>
                                        </p:cTn>
                                        <p:tgtEl>
                                          <p:spTgt spid="31"/>
                                        </p:tgtEl>
                                        <p:attrNameLst>
                                          <p:attrName>style.visibility</p:attrName>
                                        </p:attrNameLst>
                                      </p:cBhvr>
                                      <p:to>
                                        <p:strVal val="visible"/>
                                      </p:to>
                                    </p:set>
                                    <p:animEffect transition="in" filter="fade">
                                      <p:cBhvr>
                                        <p:cTn id="22" dur="500"/>
                                        <p:tgtEl>
                                          <p:spTgt spid="31"/>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2"/>
                                        </p:tgtEl>
                                        <p:attrNameLst>
                                          <p:attrName>style.visibility</p:attrName>
                                        </p:attrNameLst>
                                      </p:cBhvr>
                                      <p:to>
                                        <p:strVal val="visible"/>
                                      </p:to>
                                    </p:set>
                                    <p:animEffect transition="in" filter="fade">
                                      <p:cBhvr>
                                        <p:cTn id="25" dur="500"/>
                                        <p:tgtEl>
                                          <p:spTgt spid="32"/>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3"/>
                                        </p:tgtEl>
                                        <p:attrNameLst>
                                          <p:attrName>style.visibility</p:attrName>
                                        </p:attrNameLst>
                                      </p:cBhvr>
                                      <p:to>
                                        <p:strVal val="visible"/>
                                      </p:to>
                                    </p:set>
                                    <p:animEffect transition="in" filter="fade">
                                      <p:cBhvr>
                                        <p:cTn id="28" dur="500"/>
                                        <p:tgtEl>
                                          <p:spTgt spid="33"/>
                                        </p:tgtEl>
                                      </p:cBhvr>
                                    </p:animEffect>
                                  </p:childTnLst>
                                </p:cTn>
                              </p:par>
                              <p:par>
                                <p:cTn id="29" presetID="10" presetClass="entr" presetSubtype="0" fill="hold" nodeType="withEffect">
                                  <p:stCondLst>
                                    <p:cond delay="0"/>
                                  </p:stCondLst>
                                  <p:childTnLst>
                                    <p:set>
                                      <p:cBhvr>
                                        <p:cTn id="30" dur="1" fill="hold">
                                          <p:stCondLst>
                                            <p:cond delay="0"/>
                                          </p:stCondLst>
                                        </p:cTn>
                                        <p:tgtEl>
                                          <p:spTgt spid="67"/>
                                        </p:tgtEl>
                                        <p:attrNameLst>
                                          <p:attrName>style.visibility</p:attrName>
                                        </p:attrNameLst>
                                      </p:cBhvr>
                                      <p:to>
                                        <p:strVal val="visible"/>
                                      </p:to>
                                    </p:set>
                                    <p:animEffect transition="in" filter="fade">
                                      <p:cBhvr>
                                        <p:cTn id="31" dur="500"/>
                                        <p:tgtEl>
                                          <p:spTgt spid="67"/>
                                        </p:tgtEl>
                                      </p:cBhvr>
                                    </p:animEffect>
                                  </p:childTnLst>
                                </p:cTn>
                              </p:par>
                              <p:par>
                                <p:cTn id="32" presetID="10" presetClass="entr" presetSubtype="0" fill="hold" nodeType="with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fade">
                                      <p:cBhvr>
                                        <p:cTn id="34" dur="500"/>
                                        <p:tgtEl>
                                          <p:spTgt spid="7"/>
                                        </p:tgtEl>
                                      </p:cBhvr>
                                    </p:animEffect>
                                  </p:childTnLst>
                                </p:cTn>
                              </p:par>
                              <p:par>
                                <p:cTn id="35" presetID="10" presetClass="entr" presetSubtype="0" fill="hold" nodeType="withEffect">
                                  <p:stCondLst>
                                    <p:cond delay="0"/>
                                  </p:stCondLst>
                                  <p:childTnLst>
                                    <p:set>
                                      <p:cBhvr>
                                        <p:cTn id="36" dur="1" fill="hold">
                                          <p:stCondLst>
                                            <p:cond delay="0"/>
                                          </p:stCondLst>
                                        </p:cTn>
                                        <p:tgtEl>
                                          <p:spTgt spid="70"/>
                                        </p:tgtEl>
                                        <p:attrNameLst>
                                          <p:attrName>style.visibility</p:attrName>
                                        </p:attrNameLst>
                                      </p:cBhvr>
                                      <p:to>
                                        <p:strVal val="visible"/>
                                      </p:to>
                                    </p:set>
                                    <p:animEffect transition="in" filter="fade">
                                      <p:cBhvr>
                                        <p:cTn id="37" dur="500"/>
                                        <p:tgtEl>
                                          <p:spTgt spid="70"/>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42"/>
                                        </p:tgtEl>
                                        <p:attrNameLst>
                                          <p:attrName>style.visibility</p:attrName>
                                        </p:attrNameLst>
                                      </p:cBhvr>
                                      <p:to>
                                        <p:strVal val="visible"/>
                                      </p:to>
                                    </p:set>
                                    <p:animEffect transition="in" filter="fade">
                                      <p:cBhvr>
                                        <p:cTn id="42" dur="500"/>
                                        <p:tgtEl>
                                          <p:spTgt spid="42"/>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66"/>
                                        </p:tgtEl>
                                        <p:attrNameLst>
                                          <p:attrName>style.visibility</p:attrName>
                                        </p:attrNameLst>
                                      </p:cBhvr>
                                      <p:to>
                                        <p:strVal val="visible"/>
                                      </p:to>
                                    </p:set>
                                    <p:animEffect transition="in" filter="fade">
                                      <p:cBhvr>
                                        <p:cTn id="45" dur="500"/>
                                        <p:tgtEl>
                                          <p:spTgt spid="66"/>
                                        </p:tgtEl>
                                      </p:cBhvr>
                                    </p:animEffect>
                                  </p:childTnLst>
                                </p:cTn>
                              </p:par>
                              <p:par>
                                <p:cTn id="46" presetID="10" presetClass="entr" presetSubtype="0" fill="hold" nodeType="withEffect">
                                  <p:stCondLst>
                                    <p:cond delay="0"/>
                                  </p:stCondLst>
                                  <p:childTnLst>
                                    <p:set>
                                      <p:cBhvr>
                                        <p:cTn id="47" dur="1" fill="hold">
                                          <p:stCondLst>
                                            <p:cond delay="0"/>
                                          </p:stCondLst>
                                        </p:cTn>
                                        <p:tgtEl>
                                          <p:spTgt spid="68"/>
                                        </p:tgtEl>
                                        <p:attrNameLst>
                                          <p:attrName>style.visibility</p:attrName>
                                        </p:attrNameLst>
                                      </p:cBhvr>
                                      <p:to>
                                        <p:strVal val="visible"/>
                                      </p:to>
                                    </p:set>
                                    <p:animEffect transition="in" filter="fade">
                                      <p:cBhvr>
                                        <p:cTn id="48" dur="500"/>
                                        <p:tgtEl>
                                          <p:spTgt spid="68"/>
                                        </p:tgtEl>
                                      </p:cBhvr>
                                    </p:animEffect>
                                  </p:childTnLst>
                                </p:cTn>
                              </p:par>
                              <p:par>
                                <p:cTn id="49" presetID="10" presetClass="entr" presetSubtype="0" fill="hold" nodeType="withEffect">
                                  <p:stCondLst>
                                    <p:cond delay="0"/>
                                  </p:stCondLst>
                                  <p:childTnLst>
                                    <p:set>
                                      <p:cBhvr>
                                        <p:cTn id="50" dur="1" fill="hold">
                                          <p:stCondLst>
                                            <p:cond delay="0"/>
                                          </p:stCondLst>
                                        </p:cTn>
                                        <p:tgtEl>
                                          <p:spTgt spid="61"/>
                                        </p:tgtEl>
                                        <p:attrNameLst>
                                          <p:attrName>style.visibility</p:attrName>
                                        </p:attrNameLst>
                                      </p:cBhvr>
                                      <p:to>
                                        <p:strVal val="visible"/>
                                      </p:to>
                                    </p:set>
                                    <p:animEffect transition="in" filter="fade">
                                      <p:cBhvr>
                                        <p:cTn id="51" dur="500"/>
                                        <p:tgtEl>
                                          <p:spTgt spid="61"/>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34"/>
                                        </p:tgtEl>
                                        <p:attrNameLst>
                                          <p:attrName>style.visibility</p:attrName>
                                        </p:attrNameLst>
                                      </p:cBhvr>
                                      <p:to>
                                        <p:strVal val="visible"/>
                                      </p:to>
                                    </p:set>
                                    <p:animEffect transition="in" filter="fade">
                                      <p:cBhvr>
                                        <p:cTn id="56" dur="500"/>
                                        <p:tgtEl>
                                          <p:spTgt spid="34"/>
                                        </p:tgtEl>
                                      </p:cBhvr>
                                    </p:animEffect>
                                  </p:childTnLst>
                                </p:cTn>
                              </p:par>
                              <p:par>
                                <p:cTn id="57" presetID="10" presetClass="entr" presetSubtype="0" fill="hold" nodeType="withEffect">
                                  <p:stCondLst>
                                    <p:cond delay="0"/>
                                  </p:stCondLst>
                                  <p:childTnLst>
                                    <p:set>
                                      <p:cBhvr>
                                        <p:cTn id="58" dur="1" fill="hold">
                                          <p:stCondLst>
                                            <p:cond delay="0"/>
                                          </p:stCondLst>
                                        </p:cTn>
                                        <p:tgtEl>
                                          <p:spTgt spid="62"/>
                                        </p:tgtEl>
                                        <p:attrNameLst>
                                          <p:attrName>style.visibility</p:attrName>
                                        </p:attrNameLst>
                                      </p:cBhvr>
                                      <p:to>
                                        <p:strVal val="visible"/>
                                      </p:to>
                                    </p:set>
                                    <p:animEffect transition="in" filter="fade">
                                      <p:cBhvr>
                                        <p:cTn id="59" dur="500"/>
                                        <p:tgtEl>
                                          <p:spTgt spid="62"/>
                                        </p:tgtEl>
                                      </p:cBhvr>
                                    </p:animEffect>
                                  </p:childTnLst>
                                </p:cTn>
                              </p:par>
                              <p:par>
                                <p:cTn id="60" presetID="10" presetClass="entr" presetSubtype="0" fill="hold" nodeType="withEffect">
                                  <p:stCondLst>
                                    <p:cond delay="0"/>
                                  </p:stCondLst>
                                  <p:childTnLst>
                                    <p:set>
                                      <p:cBhvr>
                                        <p:cTn id="61" dur="1" fill="hold">
                                          <p:stCondLst>
                                            <p:cond delay="0"/>
                                          </p:stCondLst>
                                        </p:cTn>
                                        <p:tgtEl>
                                          <p:spTgt spid="69"/>
                                        </p:tgtEl>
                                        <p:attrNameLst>
                                          <p:attrName>style.visibility</p:attrName>
                                        </p:attrNameLst>
                                      </p:cBhvr>
                                      <p:to>
                                        <p:strVal val="visible"/>
                                      </p:to>
                                    </p:set>
                                    <p:animEffect transition="in" filter="fade">
                                      <p:cBhvr>
                                        <p:cTn id="62" dur="500"/>
                                        <p:tgtEl>
                                          <p:spTgt spid="69"/>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64"/>
                                        </p:tgtEl>
                                        <p:attrNameLst>
                                          <p:attrName>style.visibility</p:attrName>
                                        </p:attrNameLst>
                                      </p:cBhvr>
                                      <p:to>
                                        <p:strVal val="visible"/>
                                      </p:to>
                                    </p:set>
                                    <p:animEffect transition="in" filter="fade">
                                      <p:cBhvr>
                                        <p:cTn id="67" dur="500"/>
                                        <p:tgtEl>
                                          <p:spTgt spid="64"/>
                                        </p:tgtEl>
                                      </p:cBhvr>
                                    </p:animEffect>
                                  </p:childTnLst>
                                </p:cTn>
                              </p:par>
                              <p:par>
                                <p:cTn id="68" presetID="10" presetClass="entr" presetSubtype="0" fill="hold" nodeType="withEffect">
                                  <p:stCondLst>
                                    <p:cond delay="0"/>
                                  </p:stCondLst>
                                  <p:childTnLst>
                                    <p:set>
                                      <p:cBhvr>
                                        <p:cTn id="69" dur="1" fill="hold">
                                          <p:stCondLst>
                                            <p:cond delay="0"/>
                                          </p:stCondLst>
                                        </p:cTn>
                                        <p:tgtEl>
                                          <p:spTgt spid="63"/>
                                        </p:tgtEl>
                                        <p:attrNameLst>
                                          <p:attrName>style.visibility</p:attrName>
                                        </p:attrNameLst>
                                      </p:cBhvr>
                                      <p:to>
                                        <p:strVal val="visible"/>
                                      </p:to>
                                    </p:set>
                                    <p:animEffect transition="in" filter="fade">
                                      <p:cBhvr>
                                        <p:cTn id="70" dur="500"/>
                                        <p:tgtEl>
                                          <p:spTgt spid="63"/>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65"/>
                                        </p:tgtEl>
                                        <p:attrNameLst>
                                          <p:attrName>style.visibility</p:attrName>
                                        </p:attrNameLst>
                                      </p:cBhvr>
                                      <p:to>
                                        <p:strVal val="visible"/>
                                      </p:to>
                                    </p:set>
                                    <p:animEffect transition="in" filter="fade">
                                      <p:cBhvr>
                                        <p:cTn id="73"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32" grpId="0"/>
      <p:bldP spid="33" grpId="0"/>
      <p:bldP spid="65" grpId="0"/>
      <p:bldP spid="66"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353535"/>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F8941DE-F38A-4E84-AB3A-5212F8D86A27}"/>
              </a:ext>
            </a:extLst>
          </p:cNvPr>
          <p:cNvPicPr>
            <a:picLocks noChangeAspect="1"/>
          </p:cNvPicPr>
          <p:nvPr/>
        </p:nvPicPr>
        <p:blipFill>
          <a:blip r:embed="rId3"/>
          <a:stretch>
            <a:fillRect/>
          </a:stretch>
        </p:blipFill>
        <p:spPr>
          <a:xfrm>
            <a:off x="6259551" y="-1093407"/>
            <a:ext cx="877900" cy="877900"/>
          </a:xfrm>
          <a:prstGeom prst="rect">
            <a:avLst/>
          </a:prstGeom>
        </p:spPr>
      </p:pic>
      <p:sp>
        <p:nvSpPr>
          <p:cNvPr id="4" name="Title 3">
            <a:extLst>
              <a:ext uri="{FF2B5EF4-FFF2-40B4-BE49-F238E27FC236}">
                <a16:creationId xmlns:a16="http://schemas.microsoft.com/office/drawing/2014/main" id="{4B1DF0DA-92A0-4567-802F-5129B5FE60AA}"/>
              </a:ext>
            </a:extLst>
          </p:cNvPr>
          <p:cNvSpPr txBox="1">
            <a:spLocks/>
          </p:cNvSpPr>
          <p:nvPr/>
        </p:nvSpPr>
        <p:spPr>
          <a:xfrm>
            <a:off x="274638" y="2862262"/>
            <a:ext cx="11887200" cy="1181862"/>
          </a:xfrm>
          <a:prstGeom prst="rect">
            <a:avLst/>
          </a:prstGeom>
          <a:noFill/>
        </p:spPr>
        <p:txBody>
          <a:bodyPr vert="horz" wrap="square" lIns="146304" tIns="91440" rIns="146304" bIns="91440" rtlCol="0" anchor="t" anchorCtr="0">
            <a:spAutoFit/>
          </a:bodyPr>
          <a:lstStyle>
            <a:lvl1pPr algn="l" defTabSz="932742" rtl="0" eaLnBrk="1" latinLnBrk="0" hangingPunct="1">
              <a:lnSpc>
                <a:spcPct val="90000"/>
              </a:lnSpc>
              <a:spcBef>
                <a:spcPct val="0"/>
              </a:spcBef>
              <a:buNone/>
              <a:defRPr lang="en-US" sz="7200" b="0" kern="1200" cap="none" spc="-100" baseline="0">
                <a:ln w="3175">
                  <a:noFill/>
                </a:ln>
                <a:gradFill>
                  <a:gsLst>
                    <a:gs pos="100000">
                      <a:schemeClr val="tx1"/>
                    </a:gs>
                    <a:gs pos="0">
                      <a:schemeClr val="tx1"/>
                    </a:gs>
                  </a:gsLst>
                  <a:lin ang="5400000" scaled="0"/>
                </a:gradFill>
                <a:effectLst/>
                <a:latin typeface="+mj-lt"/>
                <a:ea typeface="+mn-ea"/>
                <a:cs typeface="Segoe UI" pitchFamily="34" charset="0"/>
              </a:defRPr>
            </a:lvl1pPr>
          </a:lstStyle>
          <a:p>
            <a:r>
              <a:rPr lang="en-US" dirty="0"/>
              <a:t>Update Flow</a:t>
            </a:r>
          </a:p>
        </p:txBody>
      </p:sp>
    </p:spTree>
    <p:extLst>
      <p:ext uri="{BB962C8B-B14F-4D97-AF65-F5344CB8AC3E}">
        <p14:creationId xmlns:p14="http://schemas.microsoft.com/office/powerpoint/2010/main" val="3418351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240D0F-D146-420E-BE3E-F6BC8DC773A3}"/>
              </a:ext>
            </a:extLst>
          </p:cNvPr>
          <p:cNvSpPr>
            <a:spLocks noGrp="1"/>
          </p:cNvSpPr>
          <p:nvPr>
            <p:ph type="title"/>
          </p:nvPr>
        </p:nvSpPr>
        <p:spPr/>
        <p:txBody>
          <a:bodyPr/>
          <a:lstStyle/>
          <a:p>
            <a:r>
              <a:rPr lang="en-US" dirty="0"/>
              <a:t>Available Updates – Phase 1</a:t>
            </a:r>
          </a:p>
        </p:txBody>
      </p:sp>
      <p:sp>
        <p:nvSpPr>
          <p:cNvPr id="3" name="Text Placeholder 2">
            <a:extLst>
              <a:ext uri="{FF2B5EF4-FFF2-40B4-BE49-F238E27FC236}">
                <a16:creationId xmlns:a16="http://schemas.microsoft.com/office/drawing/2014/main" id="{BD64DA2F-1E3D-446D-B9CB-D164951EF81E}"/>
              </a:ext>
            </a:extLst>
          </p:cNvPr>
          <p:cNvSpPr>
            <a:spLocks noGrp="1"/>
          </p:cNvSpPr>
          <p:nvPr>
            <p:ph type="body" sz="quarter" idx="10"/>
          </p:nvPr>
        </p:nvSpPr>
        <p:spPr>
          <a:xfrm>
            <a:off x="275482" y="1212851"/>
            <a:ext cx="11505355" cy="2464072"/>
          </a:xfrm>
        </p:spPr>
        <p:txBody>
          <a:bodyPr/>
          <a:lstStyle/>
          <a:p>
            <a:pPr marL="457200" indent="-457200">
              <a:buFont typeface="Arial" panose="020B0604020202020204" pitchFamily="34" charset="0"/>
              <a:buChar char="•"/>
            </a:pPr>
            <a:r>
              <a:rPr lang="en-US" sz="2856" dirty="0"/>
              <a:t>Connected Azure Stack Hub deployments show software updates and hotfixes automatically</a:t>
            </a:r>
          </a:p>
          <a:p>
            <a:pPr marL="457200" indent="-457200">
              <a:buFont typeface="Arial" panose="020B0604020202020204" pitchFamily="34" charset="0"/>
              <a:buChar char="•"/>
            </a:pPr>
            <a:r>
              <a:rPr lang="en-GB" sz="2856" dirty="0"/>
              <a:t>Update is automatically downloaded and prepared when the update is applied</a:t>
            </a:r>
            <a:endParaRPr lang="en-US" sz="2856" dirty="0"/>
          </a:p>
          <a:p>
            <a:endParaRPr lang="en-US" dirty="0"/>
          </a:p>
        </p:txBody>
      </p:sp>
      <p:pic>
        <p:nvPicPr>
          <p:cNvPr id="1026" name="Picture 2" descr="Azure Stack Hub available updates pane">
            <a:extLst>
              <a:ext uri="{FF2B5EF4-FFF2-40B4-BE49-F238E27FC236}">
                <a16:creationId xmlns:a16="http://schemas.microsoft.com/office/drawing/2014/main" id="{6E276937-CBFF-4D4E-965A-9CA68D77A6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75037" y="2885445"/>
            <a:ext cx="8410859" cy="3781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0882114"/>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7" y="359459"/>
            <a:ext cx="11237870" cy="865080"/>
          </a:xfrm>
        </p:spPr>
        <p:txBody>
          <a:bodyPr/>
          <a:lstStyle/>
          <a:p>
            <a:r>
              <a:rPr lang="en-US" dirty="0">
                <a:gradFill>
                  <a:gsLst>
                    <a:gs pos="2917">
                      <a:schemeClr val="tx1"/>
                    </a:gs>
                    <a:gs pos="30000">
                      <a:schemeClr val="tx1"/>
                    </a:gs>
                  </a:gsLst>
                  <a:lin ang="5400000" scaled="0"/>
                </a:gradFill>
                <a:cs typeface="Segoe UI Light" panose="020B0502040204020203" pitchFamily="34" charset="0"/>
              </a:rPr>
              <a:t>Preparing the update package (if necessary)</a:t>
            </a:r>
          </a:p>
        </p:txBody>
      </p:sp>
      <p:pic>
        <p:nvPicPr>
          <p:cNvPr id="4" name="Picture 3">
            <a:extLst>
              <a:ext uri="{FF2B5EF4-FFF2-40B4-BE49-F238E27FC236}">
                <a16:creationId xmlns:a16="http://schemas.microsoft.com/office/drawing/2014/main" id="{AEA4F01B-7CA3-47B9-AE1E-D31369BE3D72}"/>
              </a:ext>
            </a:extLst>
          </p:cNvPr>
          <p:cNvPicPr>
            <a:picLocks noChangeAspect="1"/>
          </p:cNvPicPr>
          <p:nvPr/>
        </p:nvPicPr>
        <p:blipFill>
          <a:blip r:embed="rId3"/>
          <a:stretch>
            <a:fillRect/>
          </a:stretch>
        </p:blipFill>
        <p:spPr>
          <a:xfrm>
            <a:off x="566186" y="3114501"/>
            <a:ext cx="2236002" cy="2063108"/>
          </a:xfrm>
          <a:prstGeom prst="rect">
            <a:avLst/>
          </a:prstGeom>
          <a:ln>
            <a:solidFill>
              <a:schemeClr val="accent1"/>
            </a:solidFill>
          </a:ln>
        </p:spPr>
      </p:pic>
      <p:sp>
        <p:nvSpPr>
          <p:cNvPr id="5" name="Rectangle 4">
            <a:extLst>
              <a:ext uri="{FF2B5EF4-FFF2-40B4-BE49-F238E27FC236}">
                <a16:creationId xmlns:a16="http://schemas.microsoft.com/office/drawing/2014/main" id="{2342F03D-15A4-4C00-A879-D08D7EA4D98C}"/>
              </a:ext>
            </a:extLst>
          </p:cNvPr>
          <p:cNvSpPr/>
          <p:nvPr/>
        </p:nvSpPr>
        <p:spPr bwMode="auto">
          <a:xfrm>
            <a:off x="338896" y="5333108"/>
            <a:ext cx="2691664" cy="1065318"/>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r>
              <a:rPr lang="en-US" sz="2040" dirty="0">
                <a:solidFill>
                  <a:schemeClr val="tx1"/>
                </a:solidFill>
                <a:latin typeface="Segoe UI Light" panose="020B0502040204020203" pitchFamily="34" charset="0"/>
                <a:cs typeface="Segoe UI Light" panose="020B0502040204020203" pitchFamily="34" charset="0"/>
              </a:rPr>
              <a:t>Azure Stack Hub Updates Downloader/</a:t>
            </a:r>
            <a:br>
              <a:rPr lang="en-US" sz="2040" dirty="0">
                <a:solidFill>
                  <a:schemeClr val="tx1"/>
                </a:solidFill>
                <a:latin typeface="Segoe UI Light" panose="020B0502040204020203" pitchFamily="34" charset="0"/>
                <a:cs typeface="Segoe UI Light" panose="020B0502040204020203" pitchFamily="34" charset="0"/>
              </a:rPr>
            </a:br>
            <a:r>
              <a:rPr lang="en-US" sz="2040" dirty="0">
                <a:solidFill>
                  <a:schemeClr val="tx1"/>
                </a:solidFill>
                <a:latin typeface="Segoe UI Light" panose="020B0502040204020203" pitchFamily="34" charset="0"/>
                <a:cs typeface="Segoe UI Light" panose="020B0502040204020203" pitchFamily="34" charset="0"/>
              </a:rPr>
              <a:t>OEM website</a:t>
            </a:r>
          </a:p>
        </p:txBody>
      </p:sp>
      <p:cxnSp>
        <p:nvCxnSpPr>
          <p:cNvPr id="31" name="Connector: Elbow 30">
            <a:extLst>
              <a:ext uri="{FF2B5EF4-FFF2-40B4-BE49-F238E27FC236}">
                <a16:creationId xmlns:a16="http://schemas.microsoft.com/office/drawing/2014/main" id="{8DA7A018-4627-46B9-AC0C-0D9F299BAD49}"/>
              </a:ext>
            </a:extLst>
          </p:cNvPr>
          <p:cNvCxnSpPr>
            <a:cxnSpLocks/>
            <a:stCxn id="4" idx="0"/>
            <a:endCxn id="27" idx="1"/>
          </p:cNvCxnSpPr>
          <p:nvPr/>
        </p:nvCxnSpPr>
        <p:spPr>
          <a:xfrm rot="16200000" flipH="1">
            <a:off x="3025696" y="1772991"/>
            <a:ext cx="618181" cy="3301201"/>
          </a:xfrm>
          <a:prstGeom prst="bentConnector3">
            <a:avLst>
              <a:gd name="adj1" fmla="val -68609"/>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6CE0DE97-EFEC-4873-A3E7-B304FCB04A81}"/>
              </a:ext>
            </a:extLst>
          </p:cNvPr>
          <p:cNvSpPr txBox="1"/>
          <p:nvPr/>
        </p:nvSpPr>
        <p:spPr>
          <a:xfrm>
            <a:off x="1789456" y="1946934"/>
            <a:ext cx="3090662" cy="627864"/>
          </a:xfrm>
          <a:prstGeom prst="rect">
            <a:avLst/>
          </a:prstGeom>
          <a:noFill/>
        </p:spPr>
        <p:txBody>
          <a:bodyPr wrap="square" lIns="0" tIns="0" rIns="0" bIns="0" rtlCol="0">
            <a:spAutoFit/>
          </a:bodyPr>
          <a:lstStyle/>
          <a:p>
            <a:pPr algn="ctr"/>
            <a:r>
              <a:rPr lang="en-US" sz="2040" dirty="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Download from internet and upload to Azure Stack Hub</a:t>
            </a:r>
          </a:p>
        </p:txBody>
      </p:sp>
      <p:sp>
        <p:nvSpPr>
          <p:cNvPr id="6" name="Rectangle 5">
            <a:extLst>
              <a:ext uri="{FF2B5EF4-FFF2-40B4-BE49-F238E27FC236}">
                <a16:creationId xmlns:a16="http://schemas.microsoft.com/office/drawing/2014/main" id="{A91E6875-9C4D-4D7C-8DF5-B4D476CF4F1D}"/>
              </a:ext>
            </a:extLst>
          </p:cNvPr>
          <p:cNvSpPr/>
          <p:nvPr/>
        </p:nvSpPr>
        <p:spPr bwMode="auto">
          <a:xfrm>
            <a:off x="3627437" y="3010565"/>
            <a:ext cx="8442887" cy="3306097"/>
          </a:xfrm>
          <a:prstGeom prst="rect">
            <a:avLst/>
          </a:prstGeom>
          <a:noFill/>
          <a:ln w="1270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1632">
              <a:gradFill>
                <a:gsLst>
                  <a:gs pos="40075">
                    <a:srgbClr val="FFFFFF"/>
                  </a:gs>
                  <a:gs pos="30000">
                    <a:srgbClr val="FFFFFF"/>
                  </a:gs>
                </a:gsLst>
                <a:lin ang="5400000" scaled="0"/>
              </a:gradFill>
            </a:endParaRPr>
          </a:p>
        </p:txBody>
      </p:sp>
      <p:sp>
        <p:nvSpPr>
          <p:cNvPr id="8" name="TextBox 7">
            <a:extLst>
              <a:ext uri="{FF2B5EF4-FFF2-40B4-BE49-F238E27FC236}">
                <a16:creationId xmlns:a16="http://schemas.microsoft.com/office/drawing/2014/main" id="{91402AC1-699B-43C8-B094-A3C41ABA1BF0}"/>
              </a:ext>
            </a:extLst>
          </p:cNvPr>
          <p:cNvSpPr txBox="1"/>
          <p:nvPr/>
        </p:nvSpPr>
        <p:spPr>
          <a:xfrm>
            <a:off x="6380028" y="6398426"/>
            <a:ext cx="2937701" cy="384205"/>
          </a:xfrm>
          <a:prstGeom prst="rect">
            <a:avLst/>
          </a:prstGeom>
          <a:noFill/>
        </p:spPr>
        <p:txBody>
          <a:bodyPr wrap="square" lIns="0" tIns="0" rIns="0" bIns="0" rtlCol="0">
            <a:spAutoFit/>
          </a:bodyPr>
          <a:lstStyle/>
          <a:p>
            <a:pPr algn="ctr"/>
            <a:r>
              <a:rPr lang="en-US" sz="2448" dirty="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Azure Stack Hub</a:t>
            </a:r>
          </a:p>
        </p:txBody>
      </p:sp>
      <p:sp>
        <p:nvSpPr>
          <p:cNvPr id="14" name="Flowchart: Magnetic Disk 13">
            <a:extLst>
              <a:ext uri="{FF2B5EF4-FFF2-40B4-BE49-F238E27FC236}">
                <a16:creationId xmlns:a16="http://schemas.microsoft.com/office/drawing/2014/main" id="{25F1CCD2-A063-418B-AFAC-B7F37FA77F06}"/>
              </a:ext>
            </a:extLst>
          </p:cNvPr>
          <p:cNvSpPr/>
          <p:nvPr/>
        </p:nvSpPr>
        <p:spPr bwMode="auto">
          <a:xfrm>
            <a:off x="7038680" y="3307350"/>
            <a:ext cx="1620398" cy="1449652"/>
          </a:xfrm>
          <a:prstGeom prst="flowChartMagneticDisk">
            <a:avLst/>
          </a:prstGeom>
          <a:noFill/>
          <a:ln w="1270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448" dirty="0">
              <a:solidFill>
                <a:schemeClr val="tx1"/>
              </a:solidFill>
              <a:latin typeface="Segoe UI Light" panose="020B0502040204020203" pitchFamily="34" charset="0"/>
              <a:cs typeface="Segoe UI Light" panose="020B0502040204020203" pitchFamily="34" charset="0"/>
            </a:endParaRPr>
          </a:p>
        </p:txBody>
      </p:sp>
      <p:sp>
        <p:nvSpPr>
          <p:cNvPr id="16" name="TextBox 15">
            <a:extLst>
              <a:ext uri="{FF2B5EF4-FFF2-40B4-BE49-F238E27FC236}">
                <a16:creationId xmlns:a16="http://schemas.microsoft.com/office/drawing/2014/main" id="{9F30F4EB-181D-40C6-A45A-D46AB6577A00}"/>
              </a:ext>
            </a:extLst>
          </p:cNvPr>
          <p:cNvSpPr txBox="1"/>
          <p:nvPr/>
        </p:nvSpPr>
        <p:spPr>
          <a:xfrm>
            <a:off x="6591543" y="5332979"/>
            <a:ext cx="2519356" cy="615553"/>
          </a:xfrm>
          <a:prstGeom prst="rect">
            <a:avLst/>
          </a:prstGeom>
          <a:noFill/>
        </p:spPr>
        <p:txBody>
          <a:bodyPr wrap="square" lIns="0" tIns="0" rIns="0" bIns="0" rtlCol="0">
            <a:spAutoFit/>
          </a:bodyPr>
          <a:lstStyle/>
          <a:p>
            <a:pPr algn="ctr"/>
            <a:r>
              <a:rPr lang="en-US" sz="2000" dirty="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Host OS stored on</a:t>
            </a:r>
            <a:endParaRPr lang="en-US" sz="2800" dirty="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endParaRPr>
          </a:p>
          <a:p>
            <a:pPr algn="ctr"/>
            <a:r>
              <a:rPr lang="en-US" sz="2000" dirty="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\\infrastructure_share</a:t>
            </a:r>
          </a:p>
        </p:txBody>
      </p:sp>
      <p:cxnSp>
        <p:nvCxnSpPr>
          <p:cNvPr id="24" name="Straight Arrow Connector 23">
            <a:extLst>
              <a:ext uri="{FF2B5EF4-FFF2-40B4-BE49-F238E27FC236}">
                <a16:creationId xmlns:a16="http://schemas.microsoft.com/office/drawing/2014/main" id="{0CF4AE1C-B166-4DBB-8BBF-0BCC6FDBE95E}"/>
              </a:ext>
            </a:extLst>
          </p:cNvPr>
          <p:cNvCxnSpPr>
            <a:cxnSpLocks/>
            <a:stCxn id="14" idx="3"/>
            <a:endCxn id="16" idx="0"/>
          </p:cNvCxnSpPr>
          <p:nvPr/>
        </p:nvCxnSpPr>
        <p:spPr>
          <a:xfrm>
            <a:off x="7848879" y="4757002"/>
            <a:ext cx="2342" cy="575977"/>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7" name="Flowchart: Magnetic Disk 26">
            <a:extLst>
              <a:ext uri="{FF2B5EF4-FFF2-40B4-BE49-F238E27FC236}">
                <a16:creationId xmlns:a16="http://schemas.microsoft.com/office/drawing/2014/main" id="{6414FDE6-1F11-4335-9148-666D0B2F3E9A}"/>
              </a:ext>
            </a:extLst>
          </p:cNvPr>
          <p:cNvSpPr/>
          <p:nvPr/>
        </p:nvSpPr>
        <p:spPr bwMode="auto">
          <a:xfrm>
            <a:off x="4639547" y="3732682"/>
            <a:ext cx="691681" cy="718026"/>
          </a:xfrm>
          <a:prstGeom prst="flowChartMagneticDisk">
            <a:avLst/>
          </a:prstGeom>
          <a:noFill/>
          <a:ln w="1270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1632">
              <a:solidFill>
                <a:schemeClr val="tx1"/>
              </a:solidFill>
            </a:endParaRPr>
          </a:p>
        </p:txBody>
      </p:sp>
      <p:sp>
        <p:nvSpPr>
          <p:cNvPr id="33" name="TextBox 32">
            <a:extLst>
              <a:ext uri="{FF2B5EF4-FFF2-40B4-BE49-F238E27FC236}">
                <a16:creationId xmlns:a16="http://schemas.microsoft.com/office/drawing/2014/main" id="{5A389B38-ECC6-4999-A17C-640D5EDABF25}"/>
              </a:ext>
            </a:extLst>
          </p:cNvPr>
          <p:cNvSpPr txBox="1"/>
          <p:nvPr/>
        </p:nvSpPr>
        <p:spPr>
          <a:xfrm>
            <a:off x="9085285" y="3910888"/>
            <a:ext cx="318639" cy="384205"/>
          </a:xfrm>
          <a:prstGeom prst="rect">
            <a:avLst/>
          </a:prstGeom>
          <a:noFill/>
        </p:spPr>
        <p:txBody>
          <a:bodyPr wrap="square" lIns="0" tIns="0" rIns="0" bIns="0" rtlCol="0">
            <a:spAutoFit/>
          </a:bodyPr>
          <a:lstStyle/>
          <a:p>
            <a:pPr algn="ctr"/>
            <a:r>
              <a:rPr lang="en-US" sz="2448" dirty="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a:t>
            </a:r>
          </a:p>
        </p:txBody>
      </p:sp>
      <p:sp>
        <p:nvSpPr>
          <p:cNvPr id="34" name="Flowchart: Magnetic Disk 33">
            <a:extLst>
              <a:ext uri="{FF2B5EF4-FFF2-40B4-BE49-F238E27FC236}">
                <a16:creationId xmlns:a16="http://schemas.microsoft.com/office/drawing/2014/main" id="{FCA08FB5-8534-44BC-9922-B3164D9413F0}"/>
              </a:ext>
            </a:extLst>
          </p:cNvPr>
          <p:cNvSpPr/>
          <p:nvPr/>
        </p:nvSpPr>
        <p:spPr bwMode="auto">
          <a:xfrm>
            <a:off x="9830132" y="3307350"/>
            <a:ext cx="1620398" cy="1449652"/>
          </a:xfrm>
          <a:prstGeom prst="flowChartMagneticDisk">
            <a:avLst/>
          </a:prstGeom>
          <a:noFill/>
          <a:ln w="1270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448" dirty="0">
              <a:solidFill>
                <a:schemeClr val="tx1"/>
              </a:solidFill>
              <a:latin typeface="Segoe UI Light" panose="020B0502040204020203" pitchFamily="34" charset="0"/>
              <a:cs typeface="Segoe UI Light" panose="020B0502040204020203" pitchFamily="34" charset="0"/>
            </a:endParaRPr>
          </a:p>
        </p:txBody>
      </p:sp>
      <p:cxnSp>
        <p:nvCxnSpPr>
          <p:cNvPr id="37" name="Connector: Elbow 36">
            <a:extLst>
              <a:ext uri="{FF2B5EF4-FFF2-40B4-BE49-F238E27FC236}">
                <a16:creationId xmlns:a16="http://schemas.microsoft.com/office/drawing/2014/main" id="{92B384B5-721E-4883-AB8A-B125309CC8AA}"/>
              </a:ext>
            </a:extLst>
          </p:cNvPr>
          <p:cNvCxnSpPr>
            <a:cxnSpLocks/>
            <a:stCxn id="27" idx="3"/>
            <a:endCxn id="43" idx="0"/>
          </p:cNvCxnSpPr>
          <p:nvPr/>
        </p:nvCxnSpPr>
        <p:spPr>
          <a:xfrm rot="5400000">
            <a:off x="4547173" y="4888923"/>
            <a:ext cx="876431" cy="1"/>
          </a:xfrm>
          <a:prstGeom prst="bentConnector3">
            <a:avLst>
              <a:gd name="adj1" fmla="val 50000"/>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20B842D7-8BA3-4C0B-B04E-6EC9713499DE}"/>
              </a:ext>
            </a:extLst>
          </p:cNvPr>
          <p:cNvSpPr txBox="1"/>
          <p:nvPr/>
        </p:nvSpPr>
        <p:spPr>
          <a:xfrm>
            <a:off x="6025634" y="3910887"/>
            <a:ext cx="318639" cy="384205"/>
          </a:xfrm>
          <a:prstGeom prst="rect">
            <a:avLst/>
          </a:prstGeom>
          <a:noFill/>
        </p:spPr>
        <p:txBody>
          <a:bodyPr wrap="square" lIns="0" tIns="0" rIns="0" bIns="0" rtlCol="0">
            <a:spAutoFit/>
          </a:bodyPr>
          <a:lstStyle/>
          <a:p>
            <a:pPr algn="ctr"/>
            <a:r>
              <a:rPr lang="en-US" sz="2448" dirty="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a:t>
            </a:r>
          </a:p>
        </p:txBody>
      </p:sp>
      <p:cxnSp>
        <p:nvCxnSpPr>
          <p:cNvPr id="17" name="Straight Arrow Connector 16">
            <a:extLst>
              <a:ext uri="{FF2B5EF4-FFF2-40B4-BE49-F238E27FC236}">
                <a16:creationId xmlns:a16="http://schemas.microsoft.com/office/drawing/2014/main" id="{1A99D80B-A83E-4C9B-8FE4-A40BA3CFA2DD}"/>
              </a:ext>
            </a:extLst>
          </p:cNvPr>
          <p:cNvCxnSpPr>
            <a:cxnSpLocks/>
            <a:stCxn id="34" idx="3"/>
            <a:endCxn id="25" idx="0"/>
          </p:cNvCxnSpPr>
          <p:nvPr/>
        </p:nvCxnSpPr>
        <p:spPr>
          <a:xfrm flipH="1">
            <a:off x="10638129" y="4757002"/>
            <a:ext cx="2202" cy="570137"/>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468CFE0B-E1DD-480F-BD77-482FA7613ADD}"/>
              </a:ext>
            </a:extLst>
          </p:cNvPr>
          <p:cNvSpPr txBox="1"/>
          <p:nvPr/>
        </p:nvSpPr>
        <p:spPr>
          <a:xfrm>
            <a:off x="9411725" y="5327139"/>
            <a:ext cx="2452808" cy="615553"/>
          </a:xfrm>
          <a:prstGeom prst="rect">
            <a:avLst/>
          </a:prstGeom>
          <a:noFill/>
        </p:spPr>
        <p:txBody>
          <a:bodyPr wrap="square" lIns="0" tIns="0" rIns="0" bIns="0" rtlCol="0">
            <a:spAutoFit/>
          </a:bodyPr>
          <a:lstStyle/>
          <a:p>
            <a:pPr algn="ctr" defTabSz="951028" fontAlgn="base">
              <a:spcBef>
                <a:spcPct val="0"/>
              </a:spcBef>
              <a:spcAft>
                <a:spcPct val="0"/>
              </a:spcAft>
            </a:pPr>
            <a:r>
              <a:rPr lang="en-US" sz="2000" dirty="0">
                <a:solidFill>
                  <a:schemeClr val="tx1"/>
                </a:solidFill>
                <a:latin typeface="Segoe UI Light" panose="020B0502040204020203" pitchFamily="34" charset="0"/>
                <a:cs typeface="Segoe UI Light" panose="020B0502040204020203" pitchFamily="34" charset="0"/>
              </a:rPr>
              <a:t>New Host OS Image + Azure Stack Hub SW</a:t>
            </a:r>
          </a:p>
        </p:txBody>
      </p:sp>
      <p:sp>
        <p:nvSpPr>
          <p:cNvPr id="43" name="TextBox 42">
            <a:extLst>
              <a:ext uri="{FF2B5EF4-FFF2-40B4-BE49-F238E27FC236}">
                <a16:creationId xmlns:a16="http://schemas.microsoft.com/office/drawing/2014/main" id="{377CEBF6-9CC0-4AE5-A0BF-C4201E81D371}"/>
              </a:ext>
            </a:extLst>
          </p:cNvPr>
          <p:cNvSpPr txBox="1"/>
          <p:nvPr/>
        </p:nvSpPr>
        <p:spPr>
          <a:xfrm>
            <a:off x="3760573" y="5327139"/>
            <a:ext cx="2449627" cy="615553"/>
          </a:xfrm>
          <a:prstGeom prst="rect">
            <a:avLst/>
          </a:prstGeom>
          <a:noFill/>
        </p:spPr>
        <p:txBody>
          <a:bodyPr wrap="square" lIns="0" tIns="0" rIns="0" bIns="0" rtlCol="0">
            <a:spAutoFit/>
          </a:bodyPr>
          <a:lstStyle/>
          <a:p>
            <a:pPr algn="ctr"/>
            <a:r>
              <a:rPr lang="en-US" sz="2000" dirty="0">
                <a:latin typeface="Segoe UI Light" panose="020B0502040204020203" pitchFamily="34" charset="0"/>
                <a:cs typeface="Segoe UI Light" panose="020B0502040204020203" pitchFamily="34" charset="0"/>
              </a:rPr>
              <a:t>OS + Azure Stack Hub updates</a:t>
            </a:r>
          </a:p>
        </p:txBody>
      </p:sp>
      <p:sp>
        <p:nvSpPr>
          <p:cNvPr id="61" name="TextBox 60">
            <a:extLst>
              <a:ext uri="{FF2B5EF4-FFF2-40B4-BE49-F238E27FC236}">
                <a16:creationId xmlns:a16="http://schemas.microsoft.com/office/drawing/2014/main" id="{3D037331-C0A6-467F-8DD3-C98A00D64B09}"/>
              </a:ext>
            </a:extLst>
          </p:cNvPr>
          <p:cNvSpPr txBox="1"/>
          <p:nvPr/>
        </p:nvSpPr>
        <p:spPr>
          <a:xfrm>
            <a:off x="6591543" y="1598509"/>
            <a:ext cx="5478781" cy="849463"/>
          </a:xfrm>
          <a:prstGeom prst="rect">
            <a:avLst/>
          </a:prstGeom>
          <a:noFill/>
          <a:ln>
            <a:solidFill>
              <a:srgbClr val="FF0000"/>
            </a:solidFill>
          </a:ln>
        </p:spPr>
        <p:txBody>
          <a:bodyPr wrap="square" lIns="182880" tIns="146304" rIns="182880" bIns="146304" rtlCol="0">
            <a:spAutoFit/>
          </a:bodyPr>
          <a:lstStyle/>
          <a:p>
            <a:pPr algn="ctr">
              <a:lnSpc>
                <a:spcPct val="90000"/>
              </a:lnSpc>
              <a:spcAft>
                <a:spcPts val="600"/>
              </a:spcAft>
            </a:pPr>
            <a:r>
              <a:rPr lang="en-GB" sz="2000" dirty="0">
                <a:gradFill>
                  <a:gsLst>
                    <a:gs pos="2917">
                      <a:schemeClr val="tx1"/>
                    </a:gs>
                    <a:gs pos="30000">
                      <a:schemeClr val="tx1"/>
                    </a:gs>
                  </a:gsLst>
                  <a:lin ang="5400000" scaled="0"/>
                </a:gradFill>
              </a:rPr>
              <a:t>Required for disconnected or weak connection deployments + OEM package updates</a:t>
            </a:r>
          </a:p>
        </p:txBody>
      </p:sp>
    </p:spTree>
    <p:extLst>
      <p:ext uri="{BB962C8B-B14F-4D97-AF65-F5344CB8AC3E}">
        <p14:creationId xmlns:p14="http://schemas.microsoft.com/office/powerpoint/2010/main" val="1977685007"/>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6565" y="353879"/>
            <a:ext cx="11237870" cy="777595"/>
          </a:xfrm>
        </p:spPr>
        <p:txBody>
          <a:bodyPr/>
          <a:lstStyle/>
          <a:p>
            <a:r>
              <a:rPr lang="en-US" dirty="0">
                <a:gradFill>
                  <a:gsLst>
                    <a:gs pos="2917">
                      <a:schemeClr val="tx1"/>
                    </a:gs>
                    <a:gs pos="30000">
                      <a:schemeClr val="tx1"/>
                    </a:gs>
                  </a:gsLst>
                  <a:lin ang="5400000" scaled="0"/>
                </a:gradFill>
                <a:cs typeface="Segoe UI Light" panose="020B0502040204020203" pitchFamily="34" charset="0"/>
              </a:rPr>
              <a:t>Azure Stack Hub Updates – Phase 2</a:t>
            </a:r>
          </a:p>
        </p:txBody>
      </p:sp>
      <p:sp>
        <p:nvSpPr>
          <p:cNvPr id="20" name="Rectangle 19">
            <a:extLst>
              <a:ext uri="{FF2B5EF4-FFF2-40B4-BE49-F238E27FC236}">
                <a16:creationId xmlns:a16="http://schemas.microsoft.com/office/drawing/2014/main" id="{3AB22BEF-794B-410E-8855-A408BC85E558}"/>
              </a:ext>
            </a:extLst>
          </p:cNvPr>
          <p:cNvSpPr/>
          <p:nvPr/>
        </p:nvSpPr>
        <p:spPr bwMode="auto">
          <a:xfrm>
            <a:off x="1681915" y="3894082"/>
            <a:ext cx="2144988" cy="1431980"/>
          </a:xfrm>
          <a:prstGeom prst="rect">
            <a:avLst/>
          </a:prstGeom>
          <a:noFill/>
          <a:ln>
            <a:solidFill>
              <a:schemeClr val="accent1">
                <a:lumMod val="5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b" anchorCtr="0" compatLnSpc="1">
            <a:prstTxWarp prst="textNoShape">
              <a:avLst/>
            </a:prstTxWarp>
          </a:bodyPr>
          <a:lstStyle/>
          <a:p>
            <a:pPr algn="ctr" defTabSz="951028" fontAlgn="base">
              <a:spcBef>
                <a:spcPct val="0"/>
              </a:spcBef>
              <a:spcAft>
                <a:spcPct val="0"/>
              </a:spcAft>
              <a:defRPr/>
            </a:pPr>
            <a:r>
              <a:rPr lang="en-US" sz="2448">
                <a:solidFill>
                  <a:srgbClr val="1A1A1A"/>
                </a:solidFill>
                <a:latin typeface="Segoe UI Light" panose="020B0502040204020203" pitchFamily="34" charset="0"/>
                <a:cs typeface="Segoe UI Light" panose="020B0502040204020203" pitchFamily="34" charset="0"/>
              </a:rPr>
              <a:t>Server 1</a:t>
            </a:r>
          </a:p>
        </p:txBody>
      </p:sp>
      <p:sp>
        <p:nvSpPr>
          <p:cNvPr id="21" name="Rectangle 20">
            <a:extLst>
              <a:ext uri="{FF2B5EF4-FFF2-40B4-BE49-F238E27FC236}">
                <a16:creationId xmlns:a16="http://schemas.microsoft.com/office/drawing/2014/main" id="{AE7608E2-D8DC-4833-955D-B38B9C4EE475}"/>
              </a:ext>
            </a:extLst>
          </p:cNvPr>
          <p:cNvSpPr/>
          <p:nvPr/>
        </p:nvSpPr>
        <p:spPr bwMode="auto">
          <a:xfrm>
            <a:off x="4225850" y="3886310"/>
            <a:ext cx="2144988" cy="1431980"/>
          </a:xfrm>
          <a:prstGeom prst="rect">
            <a:avLst/>
          </a:prstGeom>
          <a:noFill/>
          <a:ln>
            <a:solidFill>
              <a:schemeClr val="accent1">
                <a:lumMod val="5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b" anchorCtr="0" compatLnSpc="1">
            <a:prstTxWarp prst="textNoShape">
              <a:avLst/>
            </a:prstTxWarp>
          </a:bodyPr>
          <a:lstStyle/>
          <a:p>
            <a:pPr algn="ctr" defTabSz="951028" fontAlgn="base">
              <a:spcBef>
                <a:spcPct val="0"/>
              </a:spcBef>
              <a:spcAft>
                <a:spcPct val="0"/>
              </a:spcAft>
              <a:defRPr/>
            </a:pPr>
            <a:r>
              <a:rPr lang="en-US" sz="2448">
                <a:solidFill>
                  <a:srgbClr val="1A1A1A"/>
                </a:solidFill>
                <a:latin typeface="Segoe UI Light" panose="020B0502040204020203" pitchFamily="34" charset="0"/>
                <a:cs typeface="Segoe UI Light" panose="020B0502040204020203" pitchFamily="34" charset="0"/>
              </a:rPr>
              <a:t>Server 2</a:t>
            </a:r>
          </a:p>
        </p:txBody>
      </p:sp>
      <p:sp>
        <p:nvSpPr>
          <p:cNvPr id="22" name="Rectangle 21">
            <a:extLst>
              <a:ext uri="{FF2B5EF4-FFF2-40B4-BE49-F238E27FC236}">
                <a16:creationId xmlns:a16="http://schemas.microsoft.com/office/drawing/2014/main" id="{3DEF7406-AD98-4D33-A17D-26B7DE9B4516}"/>
              </a:ext>
            </a:extLst>
          </p:cNvPr>
          <p:cNvSpPr/>
          <p:nvPr/>
        </p:nvSpPr>
        <p:spPr bwMode="auto">
          <a:xfrm>
            <a:off x="6737402" y="3886310"/>
            <a:ext cx="2144988" cy="1431980"/>
          </a:xfrm>
          <a:prstGeom prst="rect">
            <a:avLst/>
          </a:prstGeom>
          <a:noFill/>
          <a:ln>
            <a:solidFill>
              <a:schemeClr val="accent1">
                <a:lumMod val="5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b" anchorCtr="0" compatLnSpc="1">
            <a:prstTxWarp prst="textNoShape">
              <a:avLst/>
            </a:prstTxWarp>
          </a:bodyPr>
          <a:lstStyle/>
          <a:p>
            <a:pPr algn="ctr" defTabSz="951028" fontAlgn="base">
              <a:spcBef>
                <a:spcPct val="0"/>
              </a:spcBef>
              <a:spcAft>
                <a:spcPct val="0"/>
              </a:spcAft>
              <a:defRPr/>
            </a:pPr>
            <a:r>
              <a:rPr lang="en-US" sz="2448">
                <a:solidFill>
                  <a:srgbClr val="1A1A1A"/>
                </a:solidFill>
                <a:latin typeface="Segoe UI Light" panose="020B0502040204020203" pitchFamily="34" charset="0"/>
                <a:cs typeface="Segoe UI Light" panose="020B0502040204020203" pitchFamily="34" charset="0"/>
              </a:rPr>
              <a:t>Server 3</a:t>
            </a:r>
          </a:p>
        </p:txBody>
      </p:sp>
      <p:sp>
        <p:nvSpPr>
          <p:cNvPr id="23" name="Rectangle 22">
            <a:extLst>
              <a:ext uri="{FF2B5EF4-FFF2-40B4-BE49-F238E27FC236}">
                <a16:creationId xmlns:a16="http://schemas.microsoft.com/office/drawing/2014/main" id="{2354D58D-C6B1-42C2-AE4C-98448925C21F}"/>
              </a:ext>
            </a:extLst>
          </p:cNvPr>
          <p:cNvSpPr/>
          <p:nvPr/>
        </p:nvSpPr>
        <p:spPr bwMode="auto">
          <a:xfrm>
            <a:off x="9248955" y="3894082"/>
            <a:ext cx="2144988" cy="1431980"/>
          </a:xfrm>
          <a:prstGeom prst="rect">
            <a:avLst/>
          </a:prstGeom>
          <a:noFill/>
          <a:ln>
            <a:solidFill>
              <a:schemeClr val="accent1">
                <a:lumMod val="5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b" anchorCtr="0" compatLnSpc="1">
            <a:prstTxWarp prst="textNoShape">
              <a:avLst/>
            </a:prstTxWarp>
          </a:bodyPr>
          <a:lstStyle/>
          <a:p>
            <a:pPr algn="ctr" defTabSz="951028" fontAlgn="base">
              <a:spcBef>
                <a:spcPct val="0"/>
              </a:spcBef>
              <a:spcAft>
                <a:spcPct val="0"/>
              </a:spcAft>
              <a:defRPr/>
            </a:pPr>
            <a:r>
              <a:rPr lang="en-US" sz="2448">
                <a:solidFill>
                  <a:srgbClr val="1A1A1A"/>
                </a:solidFill>
                <a:latin typeface="Segoe UI Light" panose="020B0502040204020203" pitchFamily="34" charset="0"/>
                <a:cs typeface="Segoe UI Light" panose="020B0502040204020203" pitchFamily="34" charset="0"/>
              </a:rPr>
              <a:t>Server 4</a:t>
            </a:r>
          </a:p>
        </p:txBody>
      </p:sp>
      <p:pic>
        <p:nvPicPr>
          <p:cNvPr id="24" name="Picture 23">
            <a:extLst>
              <a:ext uri="{FF2B5EF4-FFF2-40B4-BE49-F238E27FC236}">
                <a16:creationId xmlns:a16="http://schemas.microsoft.com/office/drawing/2014/main" id="{2BC8A999-C31C-462D-A597-2C1B7BF4BB47}"/>
              </a:ext>
            </a:extLst>
          </p:cNvPr>
          <p:cNvPicPr>
            <a:picLocks noChangeAspect="1"/>
          </p:cNvPicPr>
          <p:nvPr/>
        </p:nvPicPr>
        <p:blipFill>
          <a:blip r:embed="rId3"/>
          <a:stretch>
            <a:fillRect/>
          </a:stretch>
        </p:blipFill>
        <p:spPr>
          <a:xfrm>
            <a:off x="1740034" y="3413091"/>
            <a:ext cx="450461" cy="416465"/>
          </a:xfrm>
          <a:prstGeom prst="rect">
            <a:avLst/>
          </a:prstGeom>
        </p:spPr>
      </p:pic>
      <p:pic>
        <p:nvPicPr>
          <p:cNvPr id="25" name="Picture 24">
            <a:extLst>
              <a:ext uri="{FF2B5EF4-FFF2-40B4-BE49-F238E27FC236}">
                <a16:creationId xmlns:a16="http://schemas.microsoft.com/office/drawing/2014/main" id="{23851E3A-882F-4308-BF3D-AE99084FF424}"/>
              </a:ext>
            </a:extLst>
          </p:cNvPr>
          <p:cNvPicPr>
            <a:picLocks noChangeAspect="1"/>
          </p:cNvPicPr>
          <p:nvPr/>
        </p:nvPicPr>
        <p:blipFill>
          <a:blip r:embed="rId3"/>
          <a:stretch>
            <a:fillRect/>
          </a:stretch>
        </p:blipFill>
        <p:spPr>
          <a:xfrm>
            <a:off x="4277582" y="3413091"/>
            <a:ext cx="450461" cy="416465"/>
          </a:xfrm>
          <a:prstGeom prst="rect">
            <a:avLst/>
          </a:prstGeom>
        </p:spPr>
      </p:pic>
      <p:pic>
        <p:nvPicPr>
          <p:cNvPr id="26" name="Picture 25">
            <a:extLst>
              <a:ext uri="{FF2B5EF4-FFF2-40B4-BE49-F238E27FC236}">
                <a16:creationId xmlns:a16="http://schemas.microsoft.com/office/drawing/2014/main" id="{A1DFB018-8AB5-4B88-B525-52F46EFE72F2}"/>
              </a:ext>
            </a:extLst>
          </p:cNvPr>
          <p:cNvPicPr>
            <a:picLocks noChangeAspect="1"/>
          </p:cNvPicPr>
          <p:nvPr/>
        </p:nvPicPr>
        <p:blipFill>
          <a:blip r:embed="rId3"/>
          <a:stretch>
            <a:fillRect/>
          </a:stretch>
        </p:blipFill>
        <p:spPr>
          <a:xfrm>
            <a:off x="6815130" y="3413091"/>
            <a:ext cx="450461" cy="416465"/>
          </a:xfrm>
          <a:prstGeom prst="rect">
            <a:avLst/>
          </a:prstGeom>
        </p:spPr>
      </p:pic>
      <p:pic>
        <p:nvPicPr>
          <p:cNvPr id="27" name="Picture 26">
            <a:extLst>
              <a:ext uri="{FF2B5EF4-FFF2-40B4-BE49-F238E27FC236}">
                <a16:creationId xmlns:a16="http://schemas.microsoft.com/office/drawing/2014/main" id="{9CE566A2-9999-43A0-B5EB-F95F34F84C8C}"/>
              </a:ext>
            </a:extLst>
          </p:cNvPr>
          <p:cNvPicPr>
            <a:picLocks noChangeAspect="1"/>
          </p:cNvPicPr>
          <p:nvPr/>
        </p:nvPicPr>
        <p:blipFill>
          <a:blip r:embed="rId3"/>
          <a:stretch>
            <a:fillRect/>
          </a:stretch>
        </p:blipFill>
        <p:spPr>
          <a:xfrm>
            <a:off x="9248956" y="3413091"/>
            <a:ext cx="450461" cy="416465"/>
          </a:xfrm>
          <a:prstGeom prst="rect">
            <a:avLst/>
          </a:prstGeom>
        </p:spPr>
      </p:pic>
      <p:grpSp>
        <p:nvGrpSpPr>
          <p:cNvPr id="28" name="Group 27">
            <a:extLst>
              <a:ext uri="{FF2B5EF4-FFF2-40B4-BE49-F238E27FC236}">
                <a16:creationId xmlns:a16="http://schemas.microsoft.com/office/drawing/2014/main" id="{B531D1CE-9601-446F-BD59-E88EECA43112}"/>
              </a:ext>
            </a:extLst>
          </p:cNvPr>
          <p:cNvGrpSpPr/>
          <p:nvPr/>
        </p:nvGrpSpPr>
        <p:grpSpPr>
          <a:xfrm>
            <a:off x="4796816" y="3408959"/>
            <a:ext cx="412576" cy="455868"/>
            <a:chOff x="9743028" y="1095242"/>
            <a:chExt cx="404523" cy="446970"/>
          </a:xfrm>
        </p:grpSpPr>
        <p:sp>
          <p:nvSpPr>
            <p:cNvPr id="29" name="Rectangle: Rounded Corners 28">
              <a:extLst>
                <a:ext uri="{FF2B5EF4-FFF2-40B4-BE49-F238E27FC236}">
                  <a16:creationId xmlns:a16="http://schemas.microsoft.com/office/drawing/2014/main" id="{9AF9C2F2-83BF-4352-95C5-DB11C05B4470}"/>
                </a:ext>
              </a:extLst>
            </p:cNvPr>
            <p:cNvSpPr/>
            <p:nvPr/>
          </p:nvSpPr>
          <p:spPr bwMode="auto">
            <a:xfrm>
              <a:off x="9743028" y="1342853"/>
              <a:ext cx="188720" cy="199359"/>
            </a:xfrm>
            <a:prstGeom prst="roundRect">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30" name="Rectangle: Rounded Corners 29">
              <a:extLst>
                <a:ext uri="{FF2B5EF4-FFF2-40B4-BE49-F238E27FC236}">
                  <a16:creationId xmlns:a16="http://schemas.microsoft.com/office/drawing/2014/main" id="{ECC40A98-023F-4742-B430-9E92688A757E}"/>
                </a:ext>
              </a:extLst>
            </p:cNvPr>
            <p:cNvSpPr/>
            <p:nvPr/>
          </p:nvSpPr>
          <p:spPr bwMode="auto">
            <a:xfrm>
              <a:off x="9743028" y="1095242"/>
              <a:ext cx="188720" cy="199359"/>
            </a:xfrm>
            <a:prstGeom prst="roundRect">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31" name="Rectangle: Rounded Corners 30">
              <a:extLst>
                <a:ext uri="{FF2B5EF4-FFF2-40B4-BE49-F238E27FC236}">
                  <a16:creationId xmlns:a16="http://schemas.microsoft.com/office/drawing/2014/main" id="{5FF4E0D8-1EDB-492A-ADDD-E7E0F71728F5}"/>
                </a:ext>
              </a:extLst>
            </p:cNvPr>
            <p:cNvSpPr/>
            <p:nvPr/>
          </p:nvSpPr>
          <p:spPr bwMode="auto">
            <a:xfrm>
              <a:off x="9958831" y="1097064"/>
              <a:ext cx="188720" cy="199359"/>
            </a:xfrm>
            <a:prstGeom prst="roundRect">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32" name="Rectangle: Rounded Corners 31">
              <a:extLst>
                <a:ext uri="{FF2B5EF4-FFF2-40B4-BE49-F238E27FC236}">
                  <a16:creationId xmlns:a16="http://schemas.microsoft.com/office/drawing/2014/main" id="{05333C95-C6F9-443F-B887-1119399B8DF1}"/>
                </a:ext>
              </a:extLst>
            </p:cNvPr>
            <p:cNvSpPr/>
            <p:nvPr/>
          </p:nvSpPr>
          <p:spPr bwMode="auto">
            <a:xfrm>
              <a:off x="9958831" y="1342853"/>
              <a:ext cx="188720" cy="199359"/>
            </a:xfrm>
            <a:prstGeom prst="roundRect">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grpSp>
      <p:grpSp>
        <p:nvGrpSpPr>
          <p:cNvPr id="33" name="Group 32">
            <a:extLst>
              <a:ext uri="{FF2B5EF4-FFF2-40B4-BE49-F238E27FC236}">
                <a16:creationId xmlns:a16="http://schemas.microsoft.com/office/drawing/2014/main" id="{CA42A1E3-4007-4A56-91E6-3652D1BEFB43}"/>
              </a:ext>
            </a:extLst>
          </p:cNvPr>
          <p:cNvGrpSpPr/>
          <p:nvPr/>
        </p:nvGrpSpPr>
        <p:grpSpPr>
          <a:xfrm>
            <a:off x="2267036" y="3396325"/>
            <a:ext cx="412576" cy="455868"/>
            <a:chOff x="9743028" y="1095242"/>
            <a:chExt cx="404523" cy="446970"/>
          </a:xfrm>
        </p:grpSpPr>
        <p:sp>
          <p:nvSpPr>
            <p:cNvPr id="34" name="Rectangle: Rounded Corners 33">
              <a:extLst>
                <a:ext uri="{FF2B5EF4-FFF2-40B4-BE49-F238E27FC236}">
                  <a16:creationId xmlns:a16="http://schemas.microsoft.com/office/drawing/2014/main" id="{F4FE9DA1-24C9-4A13-B334-41C2F6496752}"/>
                </a:ext>
              </a:extLst>
            </p:cNvPr>
            <p:cNvSpPr/>
            <p:nvPr/>
          </p:nvSpPr>
          <p:spPr bwMode="auto">
            <a:xfrm>
              <a:off x="9743028" y="1342853"/>
              <a:ext cx="188720" cy="199359"/>
            </a:xfrm>
            <a:prstGeom prst="roundRect">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35" name="Rectangle: Rounded Corners 34">
              <a:extLst>
                <a:ext uri="{FF2B5EF4-FFF2-40B4-BE49-F238E27FC236}">
                  <a16:creationId xmlns:a16="http://schemas.microsoft.com/office/drawing/2014/main" id="{54720E07-9730-4DA8-9BDE-DA3264593433}"/>
                </a:ext>
              </a:extLst>
            </p:cNvPr>
            <p:cNvSpPr/>
            <p:nvPr/>
          </p:nvSpPr>
          <p:spPr bwMode="auto">
            <a:xfrm>
              <a:off x="9743028" y="1095242"/>
              <a:ext cx="188720" cy="199359"/>
            </a:xfrm>
            <a:prstGeom prst="roundRect">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36" name="Rectangle: Rounded Corners 35">
              <a:extLst>
                <a:ext uri="{FF2B5EF4-FFF2-40B4-BE49-F238E27FC236}">
                  <a16:creationId xmlns:a16="http://schemas.microsoft.com/office/drawing/2014/main" id="{BEBF3183-924A-4414-A025-B9F516EF93C2}"/>
                </a:ext>
              </a:extLst>
            </p:cNvPr>
            <p:cNvSpPr/>
            <p:nvPr/>
          </p:nvSpPr>
          <p:spPr bwMode="auto">
            <a:xfrm>
              <a:off x="9958831" y="1097064"/>
              <a:ext cx="188720" cy="199359"/>
            </a:xfrm>
            <a:prstGeom prst="roundRect">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37" name="Rectangle: Rounded Corners 36">
              <a:extLst>
                <a:ext uri="{FF2B5EF4-FFF2-40B4-BE49-F238E27FC236}">
                  <a16:creationId xmlns:a16="http://schemas.microsoft.com/office/drawing/2014/main" id="{E61CACD5-FBED-46C4-B6F3-3F1683A1C54A}"/>
                </a:ext>
              </a:extLst>
            </p:cNvPr>
            <p:cNvSpPr/>
            <p:nvPr/>
          </p:nvSpPr>
          <p:spPr bwMode="auto">
            <a:xfrm>
              <a:off x="9958831" y="1342853"/>
              <a:ext cx="188720" cy="199359"/>
            </a:xfrm>
            <a:prstGeom prst="roundRect">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grpSp>
      <p:grpSp>
        <p:nvGrpSpPr>
          <p:cNvPr id="38" name="Group 37">
            <a:extLst>
              <a:ext uri="{FF2B5EF4-FFF2-40B4-BE49-F238E27FC236}">
                <a16:creationId xmlns:a16="http://schemas.microsoft.com/office/drawing/2014/main" id="{6C4410D6-8255-4CB8-8314-867E01C11F62}"/>
              </a:ext>
            </a:extLst>
          </p:cNvPr>
          <p:cNvGrpSpPr/>
          <p:nvPr/>
        </p:nvGrpSpPr>
        <p:grpSpPr>
          <a:xfrm>
            <a:off x="2758487" y="3396325"/>
            <a:ext cx="412576" cy="455868"/>
            <a:chOff x="9743028" y="1095242"/>
            <a:chExt cx="404523" cy="446970"/>
          </a:xfrm>
        </p:grpSpPr>
        <p:sp>
          <p:nvSpPr>
            <p:cNvPr id="39" name="Rectangle: Rounded Corners 38">
              <a:extLst>
                <a:ext uri="{FF2B5EF4-FFF2-40B4-BE49-F238E27FC236}">
                  <a16:creationId xmlns:a16="http://schemas.microsoft.com/office/drawing/2014/main" id="{B71F306B-FC0D-40AB-A6D1-938615D5D608}"/>
                </a:ext>
              </a:extLst>
            </p:cNvPr>
            <p:cNvSpPr/>
            <p:nvPr/>
          </p:nvSpPr>
          <p:spPr bwMode="auto">
            <a:xfrm>
              <a:off x="9743028" y="1342853"/>
              <a:ext cx="188720" cy="199359"/>
            </a:xfrm>
            <a:prstGeom prst="roundRect">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40" name="Rectangle: Rounded Corners 39">
              <a:extLst>
                <a:ext uri="{FF2B5EF4-FFF2-40B4-BE49-F238E27FC236}">
                  <a16:creationId xmlns:a16="http://schemas.microsoft.com/office/drawing/2014/main" id="{EFFB4766-64A2-4C40-923F-28F41627B8DF}"/>
                </a:ext>
              </a:extLst>
            </p:cNvPr>
            <p:cNvSpPr/>
            <p:nvPr/>
          </p:nvSpPr>
          <p:spPr bwMode="auto">
            <a:xfrm>
              <a:off x="9743028" y="1095242"/>
              <a:ext cx="188720" cy="199359"/>
            </a:xfrm>
            <a:prstGeom prst="roundRect">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41" name="Rectangle: Rounded Corners 40">
              <a:extLst>
                <a:ext uri="{FF2B5EF4-FFF2-40B4-BE49-F238E27FC236}">
                  <a16:creationId xmlns:a16="http://schemas.microsoft.com/office/drawing/2014/main" id="{9FF5E28F-AFB2-480A-A3B0-186B8D4F4F44}"/>
                </a:ext>
              </a:extLst>
            </p:cNvPr>
            <p:cNvSpPr/>
            <p:nvPr/>
          </p:nvSpPr>
          <p:spPr bwMode="auto">
            <a:xfrm>
              <a:off x="9958831" y="1097064"/>
              <a:ext cx="188720" cy="199359"/>
            </a:xfrm>
            <a:prstGeom prst="roundRect">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42" name="Rectangle: Rounded Corners 41">
              <a:extLst>
                <a:ext uri="{FF2B5EF4-FFF2-40B4-BE49-F238E27FC236}">
                  <a16:creationId xmlns:a16="http://schemas.microsoft.com/office/drawing/2014/main" id="{BD444C03-3F7E-4018-9A47-60E4AD1B3CB5}"/>
                </a:ext>
              </a:extLst>
            </p:cNvPr>
            <p:cNvSpPr/>
            <p:nvPr/>
          </p:nvSpPr>
          <p:spPr bwMode="auto">
            <a:xfrm>
              <a:off x="9958831" y="1342853"/>
              <a:ext cx="188720" cy="199359"/>
            </a:xfrm>
            <a:prstGeom prst="roundRect">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grpSp>
      <p:grpSp>
        <p:nvGrpSpPr>
          <p:cNvPr id="43" name="Group 42">
            <a:extLst>
              <a:ext uri="{FF2B5EF4-FFF2-40B4-BE49-F238E27FC236}">
                <a16:creationId xmlns:a16="http://schemas.microsoft.com/office/drawing/2014/main" id="{ABE0EE04-552D-4D58-9F31-9A173E1607DA}"/>
              </a:ext>
            </a:extLst>
          </p:cNvPr>
          <p:cNvGrpSpPr/>
          <p:nvPr/>
        </p:nvGrpSpPr>
        <p:grpSpPr>
          <a:xfrm>
            <a:off x="9764482" y="3396325"/>
            <a:ext cx="412576" cy="455868"/>
            <a:chOff x="9743028" y="1095242"/>
            <a:chExt cx="404523" cy="446970"/>
          </a:xfrm>
        </p:grpSpPr>
        <p:sp>
          <p:nvSpPr>
            <p:cNvPr id="44" name="Rectangle: Rounded Corners 43">
              <a:extLst>
                <a:ext uri="{FF2B5EF4-FFF2-40B4-BE49-F238E27FC236}">
                  <a16:creationId xmlns:a16="http://schemas.microsoft.com/office/drawing/2014/main" id="{C6394AF8-241C-4AE5-917D-27E74E74F31C}"/>
                </a:ext>
              </a:extLst>
            </p:cNvPr>
            <p:cNvSpPr/>
            <p:nvPr/>
          </p:nvSpPr>
          <p:spPr bwMode="auto">
            <a:xfrm>
              <a:off x="9743028" y="1342853"/>
              <a:ext cx="188720" cy="199359"/>
            </a:xfrm>
            <a:prstGeom prst="roundRect">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45" name="Rectangle: Rounded Corners 44">
              <a:extLst>
                <a:ext uri="{FF2B5EF4-FFF2-40B4-BE49-F238E27FC236}">
                  <a16:creationId xmlns:a16="http://schemas.microsoft.com/office/drawing/2014/main" id="{453D33D1-BF4D-4D10-991F-319E45DCE5AA}"/>
                </a:ext>
              </a:extLst>
            </p:cNvPr>
            <p:cNvSpPr/>
            <p:nvPr/>
          </p:nvSpPr>
          <p:spPr bwMode="auto">
            <a:xfrm>
              <a:off x="9743028" y="1095242"/>
              <a:ext cx="188720" cy="199359"/>
            </a:xfrm>
            <a:prstGeom prst="roundRect">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46" name="Rectangle: Rounded Corners 45">
              <a:extLst>
                <a:ext uri="{FF2B5EF4-FFF2-40B4-BE49-F238E27FC236}">
                  <a16:creationId xmlns:a16="http://schemas.microsoft.com/office/drawing/2014/main" id="{8E0F7760-9C80-46F7-8293-2DC39AFA39E7}"/>
                </a:ext>
              </a:extLst>
            </p:cNvPr>
            <p:cNvSpPr/>
            <p:nvPr/>
          </p:nvSpPr>
          <p:spPr bwMode="auto">
            <a:xfrm>
              <a:off x="9958831" y="1097064"/>
              <a:ext cx="188720" cy="199359"/>
            </a:xfrm>
            <a:prstGeom prst="roundRect">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47" name="Rectangle: Rounded Corners 46">
              <a:extLst>
                <a:ext uri="{FF2B5EF4-FFF2-40B4-BE49-F238E27FC236}">
                  <a16:creationId xmlns:a16="http://schemas.microsoft.com/office/drawing/2014/main" id="{A0AC2F39-400E-4E51-86F0-A48EB09FEE1A}"/>
                </a:ext>
              </a:extLst>
            </p:cNvPr>
            <p:cNvSpPr/>
            <p:nvPr/>
          </p:nvSpPr>
          <p:spPr bwMode="auto">
            <a:xfrm>
              <a:off x="9958831" y="1342853"/>
              <a:ext cx="188720" cy="199359"/>
            </a:xfrm>
            <a:prstGeom prst="roundRect">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grpSp>
      <p:sp>
        <p:nvSpPr>
          <p:cNvPr id="6" name="TextBox 5">
            <a:extLst>
              <a:ext uri="{FF2B5EF4-FFF2-40B4-BE49-F238E27FC236}">
                <a16:creationId xmlns:a16="http://schemas.microsoft.com/office/drawing/2014/main" id="{3AFB9D21-83C1-4F28-B2AF-5E216439271D}"/>
              </a:ext>
            </a:extLst>
          </p:cNvPr>
          <p:cNvSpPr txBox="1"/>
          <p:nvPr/>
        </p:nvSpPr>
        <p:spPr>
          <a:xfrm>
            <a:off x="9303605" y="1003091"/>
            <a:ext cx="3000050" cy="640363"/>
          </a:xfrm>
          <a:prstGeom prst="rect">
            <a:avLst/>
          </a:prstGeom>
          <a:noFill/>
        </p:spPr>
        <p:txBody>
          <a:bodyPr wrap="square" lIns="0" tIns="0" rIns="0" bIns="0" rtlCol="0">
            <a:spAutoFit/>
          </a:bodyPr>
          <a:lstStyle/>
          <a:p>
            <a:pPr algn="l"/>
            <a:r>
              <a:rPr lang="en-US" sz="2040" dirty="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Min available capacity: Approximately </a:t>
            </a:r>
            <a:r>
              <a:rPr lang="en-US" sz="2040" b="1" dirty="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one server</a:t>
            </a:r>
          </a:p>
        </p:txBody>
      </p:sp>
      <p:sp>
        <p:nvSpPr>
          <p:cNvPr id="8" name="Cylinder 7">
            <a:extLst>
              <a:ext uri="{FF2B5EF4-FFF2-40B4-BE49-F238E27FC236}">
                <a16:creationId xmlns:a16="http://schemas.microsoft.com/office/drawing/2014/main" id="{B95C597F-FC5B-4C39-8E6E-090DC170DF92}"/>
              </a:ext>
            </a:extLst>
          </p:cNvPr>
          <p:cNvSpPr/>
          <p:nvPr/>
        </p:nvSpPr>
        <p:spPr bwMode="auto">
          <a:xfrm>
            <a:off x="1793631" y="4385144"/>
            <a:ext cx="884873" cy="500833"/>
          </a:xfrm>
          <a:prstGeom prst="can">
            <a:avLst/>
          </a:prstGeom>
          <a:noFill/>
          <a:ln>
            <a:solidFill>
              <a:schemeClr val="accent2">
                <a:lumMod val="90000"/>
                <a:lumOff val="1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r>
              <a:rPr lang="en-US" sz="1071" dirty="0">
                <a:solidFill>
                  <a:schemeClr val="accent2">
                    <a:lumMod val="90000"/>
                    <a:lumOff val="10000"/>
                  </a:schemeClr>
                </a:solidFill>
                <a:latin typeface="Segoe UI Light" panose="020B0502040204020203" pitchFamily="34" charset="0"/>
                <a:cs typeface="Segoe UI Light" panose="020B0502040204020203" pitchFamily="34" charset="0"/>
              </a:rPr>
              <a:t>VHD</a:t>
            </a:r>
          </a:p>
          <a:p>
            <a:pPr algn="ctr" defTabSz="951028" fontAlgn="base">
              <a:spcBef>
                <a:spcPct val="0"/>
              </a:spcBef>
              <a:spcAft>
                <a:spcPct val="0"/>
              </a:spcAft>
            </a:pPr>
            <a:r>
              <a:rPr lang="en-US" sz="1071" dirty="0">
                <a:solidFill>
                  <a:schemeClr val="accent2">
                    <a:lumMod val="90000"/>
                    <a:lumOff val="10000"/>
                  </a:schemeClr>
                </a:solidFill>
                <a:latin typeface="Segoe UI Light" panose="020B0502040204020203" pitchFamily="34" charset="0"/>
                <a:cs typeface="Segoe UI Light" panose="020B0502040204020203" pitchFamily="34" charset="0"/>
              </a:rPr>
              <a:t>(Host OS)</a:t>
            </a:r>
          </a:p>
        </p:txBody>
      </p:sp>
      <p:sp>
        <p:nvSpPr>
          <p:cNvPr id="10" name="TextBox 9">
            <a:extLst>
              <a:ext uri="{FF2B5EF4-FFF2-40B4-BE49-F238E27FC236}">
                <a16:creationId xmlns:a16="http://schemas.microsoft.com/office/drawing/2014/main" id="{FCB298D9-FB3C-4BBC-A772-E81EC591642B}"/>
              </a:ext>
            </a:extLst>
          </p:cNvPr>
          <p:cNvSpPr txBox="1"/>
          <p:nvPr/>
        </p:nvSpPr>
        <p:spPr>
          <a:xfrm>
            <a:off x="524944" y="3939491"/>
            <a:ext cx="1073579" cy="288137"/>
          </a:xfrm>
          <a:prstGeom prst="rect">
            <a:avLst/>
          </a:prstGeom>
          <a:noFill/>
        </p:spPr>
        <p:txBody>
          <a:bodyPr wrap="square" lIns="0" tIns="0" rIns="0" bIns="0" rtlCol="0">
            <a:spAutoFit/>
          </a:bodyPr>
          <a:lstStyle/>
          <a:p>
            <a:pPr algn="l"/>
            <a:r>
              <a:rPr lang="en-US" sz="1836">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Boot from</a:t>
            </a:r>
          </a:p>
        </p:txBody>
      </p:sp>
      <p:cxnSp>
        <p:nvCxnSpPr>
          <p:cNvPr id="48" name="Connector: Elbow 47">
            <a:extLst>
              <a:ext uri="{FF2B5EF4-FFF2-40B4-BE49-F238E27FC236}">
                <a16:creationId xmlns:a16="http://schemas.microsoft.com/office/drawing/2014/main" id="{50C1D40A-8B7F-4BF5-B2B8-7440633EBF2D}"/>
              </a:ext>
            </a:extLst>
          </p:cNvPr>
          <p:cNvCxnSpPr>
            <a:cxnSpLocks/>
            <a:stCxn id="10" idx="3"/>
            <a:endCxn id="8" idx="1"/>
          </p:cNvCxnSpPr>
          <p:nvPr/>
        </p:nvCxnSpPr>
        <p:spPr>
          <a:xfrm>
            <a:off x="1598523" y="4083560"/>
            <a:ext cx="637545" cy="301584"/>
          </a:xfrm>
          <a:prstGeom prst="bentConnector2">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1" name="Cylinder 50">
            <a:extLst>
              <a:ext uri="{FF2B5EF4-FFF2-40B4-BE49-F238E27FC236}">
                <a16:creationId xmlns:a16="http://schemas.microsoft.com/office/drawing/2014/main" id="{4253B314-3F60-4704-9A25-EFF843A81A29}"/>
              </a:ext>
            </a:extLst>
          </p:cNvPr>
          <p:cNvSpPr/>
          <p:nvPr/>
        </p:nvSpPr>
        <p:spPr bwMode="auto">
          <a:xfrm>
            <a:off x="2828595" y="4385144"/>
            <a:ext cx="884873" cy="500833"/>
          </a:xfrm>
          <a:prstGeom prst="can">
            <a:avLst/>
          </a:prstGeom>
          <a:solidFill>
            <a:schemeClr val="accent1">
              <a:lumMod val="20000"/>
              <a:lumOff val="80000"/>
            </a:schemeClr>
          </a:solidFill>
          <a:ln>
            <a:solidFill>
              <a:schemeClr val="accent2">
                <a:lumMod val="90000"/>
                <a:lumOff val="1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r>
              <a:rPr lang="en-US" sz="1071">
                <a:solidFill>
                  <a:schemeClr val="accent2">
                    <a:lumMod val="90000"/>
                    <a:lumOff val="10000"/>
                  </a:schemeClr>
                </a:solidFill>
                <a:latin typeface="Segoe UI Light" panose="020B0502040204020203" pitchFamily="34" charset="0"/>
                <a:cs typeface="Segoe UI Light" panose="020B0502040204020203" pitchFamily="34" charset="0"/>
              </a:rPr>
              <a:t>New VHD</a:t>
            </a:r>
          </a:p>
          <a:p>
            <a:pPr algn="ctr" defTabSz="951028" fontAlgn="base">
              <a:spcBef>
                <a:spcPct val="0"/>
              </a:spcBef>
              <a:spcAft>
                <a:spcPct val="0"/>
              </a:spcAft>
            </a:pPr>
            <a:r>
              <a:rPr lang="en-US" sz="1071">
                <a:solidFill>
                  <a:schemeClr val="accent2">
                    <a:lumMod val="90000"/>
                    <a:lumOff val="10000"/>
                  </a:schemeClr>
                </a:solidFill>
                <a:latin typeface="Segoe UI Light" panose="020B0502040204020203" pitchFamily="34" charset="0"/>
                <a:cs typeface="Segoe UI Light" panose="020B0502040204020203" pitchFamily="34" charset="0"/>
              </a:rPr>
              <a:t>(Host OS)</a:t>
            </a:r>
          </a:p>
        </p:txBody>
      </p:sp>
      <p:sp>
        <p:nvSpPr>
          <p:cNvPr id="52" name="Cylinder 51">
            <a:extLst>
              <a:ext uri="{FF2B5EF4-FFF2-40B4-BE49-F238E27FC236}">
                <a16:creationId xmlns:a16="http://schemas.microsoft.com/office/drawing/2014/main" id="{234BD07C-0113-4215-8B29-0F3E6D0CF69F}"/>
              </a:ext>
            </a:extLst>
          </p:cNvPr>
          <p:cNvSpPr/>
          <p:nvPr/>
        </p:nvSpPr>
        <p:spPr bwMode="auto">
          <a:xfrm>
            <a:off x="4332302" y="4385144"/>
            <a:ext cx="884873" cy="500833"/>
          </a:xfrm>
          <a:prstGeom prst="can">
            <a:avLst/>
          </a:prstGeom>
          <a:noFill/>
          <a:ln>
            <a:solidFill>
              <a:schemeClr val="accent2">
                <a:lumMod val="90000"/>
                <a:lumOff val="1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r>
              <a:rPr lang="en-US" sz="1071">
                <a:solidFill>
                  <a:schemeClr val="accent2">
                    <a:lumMod val="90000"/>
                    <a:lumOff val="10000"/>
                  </a:schemeClr>
                </a:solidFill>
                <a:latin typeface="Segoe UI Light" panose="020B0502040204020203" pitchFamily="34" charset="0"/>
                <a:cs typeface="Segoe UI Light" panose="020B0502040204020203" pitchFamily="34" charset="0"/>
              </a:rPr>
              <a:t>VHD</a:t>
            </a:r>
          </a:p>
          <a:p>
            <a:pPr algn="ctr" defTabSz="951028" fontAlgn="base">
              <a:spcBef>
                <a:spcPct val="0"/>
              </a:spcBef>
              <a:spcAft>
                <a:spcPct val="0"/>
              </a:spcAft>
            </a:pPr>
            <a:r>
              <a:rPr lang="en-US" sz="1071">
                <a:solidFill>
                  <a:schemeClr val="accent2">
                    <a:lumMod val="90000"/>
                    <a:lumOff val="10000"/>
                  </a:schemeClr>
                </a:solidFill>
                <a:latin typeface="Segoe UI Light" panose="020B0502040204020203" pitchFamily="34" charset="0"/>
                <a:cs typeface="Segoe UI Light" panose="020B0502040204020203" pitchFamily="34" charset="0"/>
              </a:rPr>
              <a:t>(Host OS)</a:t>
            </a:r>
          </a:p>
        </p:txBody>
      </p:sp>
      <p:sp>
        <p:nvSpPr>
          <p:cNvPr id="53" name="Cylinder 52">
            <a:extLst>
              <a:ext uri="{FF2B5EF4-FFF2-40B4-BE49-F238E27FC236}">
                <a16:creationId xmlns:a16="http://schemas.microsoft.com/office/drawing/2014/main" id="{CFF0A0AF-7388-497F-8F2B-36F137734EA6}"/>
              </a:ext>
            </a:extLst>
          </p:cNvPr>
          <p:cNvSpPr/>
          <p:nvPr/>
        </p:nvSpPr>
        <p:spPr bwMode="auto">
          <a:xfrm>
            <a:off x="5367266" y="4385144"/>
            <a:ext cx="884873" cy="500833"/>
          </a:xfrm>
          <a:prstGeom prst="can">
            <a:avLst/>
          </a:prstGeom>
          <a:solidFill>
            <a:schemeClr val="accent1">
              <a:lumMod val="20000"/>
              <a:lumOff val="80000"/>
            </a:schemeClr>
          </a:solidFill>
          <a:ln>
            <a:solidFill>
              <a:schemeClr val="accent2">
                <a:lumMod val="90000"/>
                <a:lumOff val="1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r>
              <a:rPr lang="en-US" sz="1071">
                <a:solidFill>
                  <a:schemeClr val="accent2">
                    <a:lumMod val="90000"/>
                    <a:lumOff val="10000"/>
                  </a:schemeClr>
                </a:solidFill>
                <a:latin typeface="Segoe UI Light" panose="020B0502040204020203" pitchFamily="34" charset="0"/>
                <a:cs typeface="Segoe UI Light" panose="020B0502040204020203" pitchFamily="34" charset="0"/>
              </a:rPr>
              <a:t>New VHD</a:t>
            </a:r>
          </a:p>
          <a:p>
            <a:pPr algn="ctr" defTabSz="951028" fontAlgn="base">
              <a:spcBef>
                <a:spcPct val="0"/>
              </a:spcBef>
              <a:spcAft>
                <a:spcPct val="0"/>
              </a:spcAft>
            </a:pPr>
            <a:r>
              <a:rPr lang="en-US" sz="1071">
                <a:solidFill>
                  <a:schemeClr val="accent2">
                    <a:lumMod val="90000"/>
                    <a:lumOff val="10000"/>
                  </a:schemeClr>
                </a:solidFill>
                <a:latin typeface="Segoe UI Light" panose="020B0502040204020203" pitchFamily="34" charset="0"/>
                <a:cs typeface="Segoe UI Light" panose="020B0502040204020203" pitchFamily="34" charset="0"/>
              </a:rPr>
              <a:t>(Host OS)</a:t>
            </a:r>
          </a:p>
        </p:txBody>
      </p:sp>
      <p:sp>
        <p:nvSpPr>
          <p:cNvPr id="54" name="Cylinder 53">
            <a:extLst>
              <a:ext uri="{FF2B5EF4-FFF2-40B4-BE49-F238E27FC236}">
                <a16:creationId xmlns:a16="http://schemas.microsoft.com/office/drawing/2014/main" id="{469950A0-5F79-468F-A9E6-7F388A95294C}"/>
              </a:ext>
            </a:extLst>
          </p:cNvPr>
          <p:cNvSpPr/>
          <p:nvPr/>
        </p:nvSpPr>
        <p:spPr bwMode="auto">
          <a:xfrm>
            <a:off x="6854543" y="4385144"/>
            <a:ext cx="884873" cy="500833"/>
          </a:xfrm>
          <a:prstGeom prst="can">
            <a:avLst/>
          </a:prstGeom>
          <a:noFill/>
          <a:ln>
            <a:solidFill>
              <a:schemeClr val="accent2">
                <a:lumMod val="90000"/>
                <a:lumOff val="1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r>
              <a:rPr lang="en-US" sz="1071">
                <a:solidFill>
                  <a:schemeClr val="accent2">
                    <a:lumMod val="90000"/>
                    <a:lumOff val="10000"/>
                  </a:schemeClr>
                </a:solidFill>
                <a:latin typeface="Segoe UI Light" panose="020B0502040204020203" pitchFamily="34" charset="0"/>
                <a:cs typeface="Segoe UI Light" panose="020B0502040204020203" pitchFamily="34" charset="0"/>
              </a:rPr>
              <a:t>VHD</a:t>
            </a:r>
          </a:p>
          <a:p>
            <a:pPr algn="ctr" defTabSz="951028" fontAlgn="base">
              <a:spcBef>
                <a:spcPct val="0"/>
              </a:spcBef>
              <a:spcAft>
                <a:spcPct val="0"/>
              </a:spcAft>
            </a:pPr>
            <a:r>
              <a:rPr lang="en-US" sz="1071">
                <a:solidFill>
                  <a:schemeClr val="accent2">
                    <a:lumMod val="90000"/>
                    <a:lumOff val="10000"/>
                  </a:schemeClr>
                </a:solidFill>
                <a:latin typeface="Segoe UI Light" panose="020B0502040204020203" pitchFamily="34" charset="0"/>
                <a:cs typeface="Segoe UI Light" panose="020B0502040204020203" pitchFamily="34" charset="0"/>
              </a:rPr>
              <a:t>(Host OS)</a:t>
            </a:r>
          </a:p>
        </p:txBody>
      </p:sp>
      <p:sp>
        <p:nvSpPr>
          <p:cNvPr id="55" name="Cylinder 54">
            <a:extLst>
              <a:ext uri="{FF2B5EF4-FFF2-40B4-BE49-F238E27FC236}">
                <a16:creationId xmlns:a16="http://schemas.microsoft.com/office/drawing/2014/main" id="{21E5CC2B-F135-4CB6-A75C-CB2B43475F4B}"/>
              </a:ext>
            </a:extLst>
          </p:cNvPr>
          <p:cNvSpPr/>
          <p:nvPr/>
        </p:nvSpPr>
        <p:spPr bwMode="auto">
          <a:xfrm>
            <a:off x="7889508" y="4385144"/>
            <a:ext cx="884873" cy="500833"/>
          </a:xfrm>
          <a:prstGeom prst="can">
            <a:avLst/>
          </a:prstGeom>
          <a:solidFill>
            <a:schemeClr val="accent1">
              <a:lumMod val="20000"/>
              <a:lumOff val="80000"/>
            </a:schemeClr>
          </a:solidFill>
          <a:ln>
            <a:solidFill>
              <a:schemeClr val="accent2">
                <a:lumMod val="90000"/>
                <a:lumOff val="1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r>
              <a:rPr lang="en-US" sz="1071">
                <a:solidFill>
                  <a:schemeClr val="accent2">
                    <a:lumMod val="90000"/>
                    <a:lumOff val="10000"/>
                  </a:schemeClr>
                </a:solidFill>
                <a:latin typeface="Segoe UI Light" panose="020B0502040204020203" pitchFamily="34" charset="0"/>
                <a:cs typeface="Segoe UI Light" panose="020B0502040204020203" pitchFamily="34" charset="0"/>
              </a:rPr>
              <a:t>New VHD</a:t>
            </a:r>
          </a:p>
          <a:p>
            <a:pPr algn="ctr" defTabSz="951028" fontAlgn="base">
              <a:spcBef>
                <a:spcPct val="0"/>
              </a:spcBef>
              <a:spcAft>
                <a:spcPct val="0"/>
              </a:spcAft>
            </a:pPr>
            <a:r>
              <a:rPr lang="en-US" sz="1071">
                <a:solidFill>
                  <a:schemeClr val="accent2">
                    <a:lumMod val="90000"/>
                    <a:lumOff val="10000"/>
                  </a:schemeClr>
                </a:solidFill>
                <a:latin typeface="Segoe UI Light" panose="020B0502040204020203" pitchFamily="34" charset="0"/>
                <a:cs typeface="Segoe UI Light" panose="020B0502040204020203" pitchFamily="34" charset="0"/>
              </a:rPr>
              <a:t>(Host OS)</a:t>
            </a:r>
          </a:p>
        </p:txBody>
      </p:sp>
      <p:sp>
        <p:nvSpPr>
          <p:cNvPr id="56" name="Cylinder 55">
            <a:extLst>
              <a:ext uri="{FF2B5EF4-FFF2-40B4-BE49-F238E27FC236}">
                <a16:creationId xmlns:a16="http://schemas.microsoft.com/office/drawing/2014/main" id="{9B889CA8-575A-4FEA-B7E1-0F887964ECF0}"/>
              </a:ext>
            </a:extLst>
          </p:cNvPr>
          <p:cNvSpPr/>
          <p:nvPr/>
        </p:nvSpPr>
        <p:spPr bwMode="auto">
          <a:xfrm>
            <a:off x="9399047" y="4385144"/>
            <a:ext cx="884873" cy="500833"/>
          </a:xfrm>
          <a:prstGeom prst="can">
            <a:avLst/>
          </a:prstGeom>
          <a:noFill/>
          <a:ln>
            <a:solidFill>
              <a:schemeClr val="accent2">
                <a:lumMod val="90000"/>
                <a:lumOff val="1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r>
              <a:rPr lang="en-US" sz="1071">
                <a:solidFill>
                  <a:schemeClr val="accent2">
                    <a:lumMod val="90000"/>
                    <a:lumOff val="10000"/>
                  </a:schemeClr>
                </a:solidFill>
                <a:latin typeface="Segoe UI Light" panose="020B0502040204020203" pitchFamily="34" charset="0"/>
                <a:cs typeface="Segoe UI Light" panose="020B0502040204020203" pitchFamily="34" charset="0"/>
              </a:rPr>
              <a:t>VHD</a:t>
            </a:r>
          </a:p>
          <a:p>
            <a:pPr algn="ctr" defTabSz="951028" fontAlgn="base">
              <a:spcBef>
                <a:spcPct val="0"/>
              </a:spcBef>
              <a:spcAft>
                <a:spcPct val="0"/>
              </a:spcAft>
            </a:pPr>
            <a:r>
              <a:rPr lang="en-US" sz="1071">
                <a:solidFill>
                  <a:schemeClr val="accent2">
                    <a:lumMod val="90000"/>
                    <a:lumOff val="10000"/>
                  </a:schemeClr>
                </a:solidFill>
                <a:latin typeface="Segoe UI Light" panose="020B0502040204020203" pitchFamily="34" charset="0"/>
                <a:cs typeface="Segoe UI Light" panose="020B0502040204020203" pitchFamily="34" charset="0"/>
              </a:rPr>
              <a:t>(Host OS)</a:t>
            </a:r>
          </a:p>
        </p:txBody>
      </p:sp>
      <p:sp>
        <p:nvSpPr>
          <p:cNvPr id="57" name="Cylinder 56">
            <a:extLst>
              <a:ext uri="{FF2B5EF4-FFF2-40B4-BE49-F238E27FC236}">
                <a16:creationId xmlns:a16="http://schemas.microsoft.com/office/drawing/2014/main" id="{39F95983-67FE-4CFE-98A7-ECCC896DBC50}"/>
              </a:ext>
            </a:extLst>
          </p:cNvPr>
          <p:cNvSpPr/>
          <p:nvPr/>
        </p:nvSpPr>
        <p:spPr bwMode="auto">
          <a:xfrm>
            <a:off x="10424881" y="4385144"/>
            <a:ext cx="884873" cy="500833"/>
          </a:xfrm>
          <a:prstGeom prst="can">
            <a:avLst/>
          </a:prstGeom>
          <a:solidFill>
            <a:schemeClr val="accent1">
              <a:lumMod val="20000"/>
              <a:lumOff val="80000"/>
            </a:schemeClr>
          </a:solidFill>
          <a:ln>
            <a:solidFill>
              <a:schemeClr val="accent2">
                <a:lumMod val="90000"/>
                <a:lumOff val="1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r>
              <a:rPr lang="en-US" sz="1071">
                <a:solidFill>
                  <a:schemeClr val="accent2">
                    <a:lumMod val="90000"/>
                    <a:lumOff val="10000"/>
                  </a:schemeClr>
                </a:solidFill>
                <a:latin typeface="Segoe UI Light" panose="020B0502040204020203" pitchFamily="34" charset="0"/>
                <a:cs typeface="Segoe UI Light" panose="020B0502040204020203" pitchFamily="34" charset="0"/>
              </a:rPr>
              <a:t>New VHD</a:t>
            </a:r>
          </a:p>
          <a:p>
            <a:pPr algn="ctr" defTabSz="951028" fontAlgn="base">
              <a:spcBef>
                <a:spcPct val="0"/>
              </a:spcBef>
              <a:spcAft>
                <a:spcPct val="0"/>
              </a:spcAft>
            </a:pPr>
            <a:r>
              <a:rPr lang="en-US" sz="1071">
                <a:solidFill>
                  <a:schemeClr val="accent2">
                    <a:lumMod val="90000"/>
                    <a:lumOff val="10000"/>
                  </a:schemeClr>
                </a:solidFill>
                <a:latin typeface="Segoe UI Light" panose="020B0502040204020203" pitchFamily="34" charset="0"/>
                <a:cs typeface="Segoe UI Light" panose="020B0502040204020203" pitchFamily="34" charset="0"/>
              </a:rPr>
              <a:t>(Host OS)</a:t>
            </a:r>
          </a:p>
        </p:txBody>
      </p:sp>
      <p:grpSp>
        <p:nvGrpSpPr>
          <p:cNvPr id="58" name="Group 57">
            <a:extLst>
              <a:ext uri="{FF2B5EF4-FFF2-40B4-BE49-F238E27FC236}">
                <a16:creationId xmlns:a16="http://schemas.microsoft.com/office/drawing/2014/main" id="{1AD36422-9938-4018-9672-310527CD244A}"/>
              </a:ext>
            </a:extLst>
          </p:cNvPr>
          <p:cNvGrpSpPr/>
          <p:nvPr/>
        </p:nvGrpSpPr>
        <p:grpSpPr>
          <a:xfrm>
            <a:off x="7318189" y="3408959"/>
            <a:ext cx="412576" cy="455868"/>
            <a:chOff x="9743028" y="1095242"/>
            <a:chExt cx="404523" cy="446970"/>
          </a:xfrm>
        </p:grpSpPr>
        <p:sp>
          <p:nvSpPr>
            <p:cNvPr id="59" name="Rectangle: Rounded Corners 58">
              <a:extLst>
                <a:ext uri="{FF2B5EF4-FFF2-40B4-BE49-F238E27FC236}">
                  <a16:creationId xmlns:a16="http://schemas.microsoft.com/office/drawing/2014/main" id="{81BA9BEF-2BFC-43B7-81EC-4EB2612C1407}"/>
                </a:ext>
              </a:extLst>
            </p:cNvPr>
            <p:cNvSpPr/>
            <p:nvPr/>
          </p:nvSpPr>
          <p:spPr bwMode="auto">
            <a:xfrm>
              <a:off x="9743028" y="1342853"/>
              <a:ext cx="188720" cy="199359"/>
            </a:xfrm>
            <a:prstGeom prst="roundRect">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60" name="Rectangle: Rounded Corners 59">
              <a:extLst>
                <a:ext uri="{FF2B5EF4-FFF2-40B4-BE49-F238E27FC236}">
                  <a16:creationId xmlns:a16="http://schemas.microsoft.com/office/drawing/2014/main" id="{61ABE5F1-E359-4FB9-A0F5-DD6D32EEAFD3}"/>
                </a:ext>
              </a:extLst>
            </p:cNvPr>
            <p:cNvSpPr/>
            <p:nvPr/>
          </p:nvSpPr>
          <p:spPr bwMode="auto">
            <a:xfrm>
              <a:off x="9743028" y="1095242"/>
              <a:ext cx="188720" cy="199359"/>
            </a:xfrm>
            <a:prstGeom prst="roundRect">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61" name="Rectangle: Rounded Corners 60">
              <a:extLst>
                <a:ext uri="{FF2B5EF4-FFF2-40B4-BE49-F238E27FC236}">
                  <a16:creationId xmlns:a16="http://schemas.microsoft.com/office/drawing/2014/main" id="{6CD17023-AB92-420C-A3F5-E946758217F5}"/>
                </a:ext>
              </a:extLst>
            </p:cNvPr>
            <p:cNvSpPr/>
            <p:nvPr/>
          </p:nvSpPr>
          <p:spPr bwMode="auto">
            <a:xfrm>
              <a:off x="9958831" y="1097064"/>
              <a:ext cx="188720" cy="199359"/>
            </a:xfrm>
            <a:prstGeom prst="roundRect">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62" name="Rectangle: Rounded Corners 61">
              <a:extLst>
                <a:ext uri="{FF2B5EF4-FFF2-40B4-BE49-F238E27FC236}">
                  <a16:creationId xmlns:a16="http://schemas.microsoft.com/office/drawing/2014/main" id="{C01783F8-6E8B-41AF-8752-911D5655C3E1}"/>
                </a:ext>
              </a:extLst>
            </p:cNvPr>
            <p:cNvSpPr/>
            <p:nvPr/>
          </p:nvSpPr>
          <p:spPr bwMode="auto">
            <a:xfrm>
              <a:off x="9958831" y="1342853"/>
              <a:ext cx="188720" cy="199359"/>
            </a:xfrm>
            <a:prstGeom prst="roundRect">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grpSp>
      <p:grpSp>
        <p:nvGrpSpPr>
          <p:cNvPr id="63" name="Group 62">
            <a:extLst>
              <a:ext uri="{FF2B5EF4-FFF2-40B4-BE49-F238E27FC236}">
                <a16:creationId xmlns:a16="http://schemas.microsoft.com/office/drawing/2014/main" id="{60821D41-40CD-4363-B309-854DCBAAA61C}"/>
              </a:ext>
            </a:extLst>
          </p:cNvPr>
          <p:cNvGrpSpPr/>
          <p:nvPr/>
        </p:nvGrpSpPr>
        <p:grpSpPr>
          <a:xfrm>
            <a:off x="5257378" y="3408959"/>
            <a:ext cx="412576" cy="455868"/>
            <a:chOff x="9743028" y="1095242"/>
            <a:chExt cx="404523" cy="446970"/>
          </a:xfrm>
        </p:grpSpPr>
        <p:sp>
          <p:nvSpPr>
            <p:cNvPr id="64" name="Rectangle: Rounded Corners 63">
              <a:extLst>
                <a:ext uri="{FF2B5EF4-FFF2-40B4-BE49-F238E27FC236}">
                  <a16:creationId xmlns:a16="http://schemas.microsoft.com/office/drawing/2014/main" id="{172F314D-CFAA-4338-95DC-12BED49C29BF}"/>
                </a:ext>
              </a:extLst>
            </p:cNvPr>
            <p:cNvSpPr/>
            <p:nvPr/>
          </p:nvSpPr>
          <p:spPr bwMode="auto">
            <a:xfrm>
              <a:off x="9743028" y="1342853"/>
              <a:ext cx="188720" cy="199359"/>
            </a:xfrm>
            <a:prstGeom prst="roundRect">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65" name="Rectangle: Rounded Corners 64">
              <a:extLst>
                <a:ext uri="{FF2B5EF4-FFF2-40B4-BE49-F238E27FC236}">
                  <a16:creationId xmlns:a16="http://schemas.microsoft.com/office/drawing/2014/main" id="{009D50E3-F67F-4A1E-87A6-3CA6AC10EA15}"/>
                </a:ext>
              </a:extLst>
            </p:cNvPr>
            <p:cNvSpPr/>
            <p:nvPr/>
          </p:nvSpPr>
          <p:spPr bwMode="auto">
            <a:xfrm>
              <a:off x="9743028" y="1095242"/>
              <a:ext cx="188720" cy="199359"/>
            </a:xfrm>
            <a:prstGeom prst="roundRect">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66" name="Rectangle: Rounded Corners 65">
              <a:extLst>
                <a:ext uri="{FF2B5EF4-FFF2-40B4-BE49-F238E27FC236}">
                  <a16:creationId xmlns:a16="http://schemas.microsoft.com/office/drawing/2014/main" id="{6E338AFE-E15A-4BFF-B389-91079444402C}"/>
                </a:ext>
              </a:extLst>
            </p:cNvPr>
            <p:cNvSpPr/>
            <p:nvPr/>
          </p:nvSpPr>
          <p:spPr bwMode="auto">
            <a:xfrm>
              <a:off x="9958831" y="1097064"/>
              <a:ext cx="188720" cy="199359"/>
            </a:xfrm>
            <a:prstGeom prst="roundRect">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67" name="Rectangle: Rounded Corners 66">
              <a:extLst>
                <a:ext uri="{FF2B5EF4-FFF2-40B4-BE49-F238E27FC236}">
                  <a16:creationId xmlns:a16="http://schemas.microsoft.com/office/drawing/2014/main" id="{0148FB14-D380-43CE-AD81-870C1DB0A655}"/>
                </a:ext>
              </a:extLst>
            </p:cNvPr>
            <p:cNvSpPr/>
            <p:nvPr/>
          </p:nvSpPr>
          <p:spPr bwMode="auto">
            <a:xfrm>
              <a:off x="9958831" y="1342853"/>
              <a:ext cx="188720" cy="199359"/>
            </a:xfrm>
            <a:prstGeom prst="roundRect">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grpSp>
      <p:grpSp>
        <p:nvGrpSpPr>
          <p:cNvPr id="68" name="Group 67">
            <a:extLst>
              <a:ext uri="{FF2B5EF4-FFF2-40B4-BE49-F238E27FC236}">
                <a16:creationId xmlns:a16="http://schemas.microsoft.com/office/drawing/2014/main" id="{F8897DBE-C7B9-4AAA-ACF3-6212D41DF6D4}"/>
              </a:ext>
            </a:extLst>
          </p:cNvPr>
          <p:cNvGrpSpPr/>
          <p:nvPr/>
        </p:nvGrpSpPr>
        <p:grpSpPr>
          <a:xfrm>
            <a:off x="3232422" y="3393390"/>
            <a:ext cx="412576" cy="455868"/>
            <a:chOff x="9743028" y="1095242"/>
            <a:chExt cx="404523" cy="446970"/>
          </a:xfrm>
        </p:grpSpPr>
        <p:sp>
          <p:nvSpPr>
            <p:cNvPr id="69" name="Rectangle: Rounded Corners 68">
              <a:extLst>
                <a:ext uri="{FF2B5EF4-FFF2-40B4-BE49-F238E27FC236}">
                  <a16:creationId xmlns:a16="http://schemas.microsoft.com/office/drawing/2014/main" id="{93D5AEEA-2BA6-40F2-B719-1FC0922EBAF5}"/>
                </a:ext>
              </a:extLst>
            </p:cNvPr>
            <p:cNvSpPr/>
            <p:nvPr/>
          </p:nvSpPr>
          <p:spPr bwMode="auto">
            <a:xfrm>
              <a:off x="9743028" y="1342853"/>
              <a:ext cx="188720" cy="199359"/>
            </a:xfrm>
            <a:prstGeom prst="roundRect">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70" name="Rectangle: Rounded Corners 69">
              <a:extLst>
                <a:ext uri="{FF2B5EF4-FFF2-40B4-BE49-F238E27FC236}">
                  <a16:creationId xmlns:a16="http://schemas.microsoft.com/office/drawing/2014/main" id="{1710C49E-300F-432B-9574-26700036B87E}"/>
                </a:ext>
              </a:extLst>
            </p:cNvPr>
            <p:cNvSpPr/>
            <p:nvPr/>
          </p:nvSpPr>
          <p:spPr bwMode="auto">
            <a:xfrm>
              <a:off x="9743028" y="1095242"/>
              <a:ext cx="188720" cy="199359"/>
            </a:xfrm>
            <a:prstGeom prst="roundRect">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71" name="Rectangle: Rounded Corners 70">
              <a:extLst>
                <a:ext uri="{FF2B5EF4-FFF2-40B4-BE49-F238E27FC236}">
                  <a16:creationId xmlns:a16="http://schemas.microsoft.com/office/drawing/2014/main" id="{0EA8DE0D-4D36-442A-8EB6-F6B4ED92B676}"/>
                </a:ext>
              </a:extLst>
            </p:cNvPr>
            <p:cNvSpPr/>
            <p:nvPr/>
          </p:nvSpPr>
          <p:spPr bwMode="auto">
            <a:xfrm>
              <a:off x="9958831" y="1097064"/>
              <a:ext cx="188720" cy="199359"/>
            </a:xfrm>
            <a:prstGeom prst="roundRect">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72" name="Rectangle: Rounded Corners 71">
              <a:extLst>
                <a:ext uri="{FF2B5EF4-FFF2-40B4-BE49-F238E27FC236}">
                  <a16:creationId xmlns:a16="http://schemas.microsoft.com/office/drawing/2014/main" id="{7D466BAF-0AE9-40EA-B3C2-4114F2973CD0}"/>
                </a:ext>
              </a:extLst>
            </p:cNvPr>
            <p:cNvSpPr/>
            <p:nvPr/>
          </p:nvSpPr>
          <p:spPr bwMode="auto">
            <a:xfrm>
              <a:off x="9958831" y="1342853"/>
              <a:ext cx="188720" cy="199359"/>
            </a:xfrm>
            <a:prstGeom prst="roundRect">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grpSp>
      <p:cxnSp>
        <p:nvCxnSpPr>
          <p:cNvPr id="74" name="Connector: Elbow 73">
            <a:extLst>
              <a:ext uri="{FF2B5EF4-FFF2-40B4-BE49-F238E27FC236}">
                <a16:creationId xmlns:a16="http://schemas.microsoft.com/office/drawing/2014/main" id="{80AF2541-AF35-4FA4-B083-0B992DAB0977}"/>
              </a:ext>
            </a:extLst>
          </p:cNvPr>
          <p:cNvCxnSpPr>
            <a:stCxn id="10" idx="3"/>
            <a:endCxn id="51" idx="1"/>
          </p:cNvCxnSpPr>
          <p:nvPr/>
        </p:nvCxnSpPr>
        <p:spPr>
          <a:xfrm>
            <a:off x="1598523" y="4083560"/>
            <a:ext cx="1672509" cy="301584"/>
          </a:xfrm>
          <a:prstGeom prst="bentConnector2">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75" name="Rectangle 74">
            <a:extLst>
              <a:ext uri="{FF2B5EF4-FFF2-40B4-BE49-F238E27FC236}">
                <a16:creationId xmlns:a16="http://schemas.microsoft.com/office/drawing/2014/main" id="{EE620356-72E8-4C20-BFEC-148100B48AF7}"/>
              </a:ext>
            </a:extLst>
          </p:cNvPr>
          <p:cNvSpPr/>
          <p:nvPr/>
        </p:nvSpPr>
        <p:spPr bwMode="auto">
          <a:xfrm>
            <a:off x="266565" y="2298975"/>
            <a:ext cx="11896114" cy="3692458"/>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1632">
              <a:gradFill>
                <a:gsLst>
                  <a:gs pos="40075">
                    <a:srgbClr val="FFFFFF"/>
                  </a:gs>
                  <a:gs pos="30000">
                    <a:srgbClr val="FFFFFF"/>
                  </a:gs>
                </a:gsLst>
                <a:lin ang="5400000" scaled="0"/>
              </a:gradFill>
            </a:endParaRPr>
          </a:p>
        </p:txBody>
      </p:sp>
      <p:sp>
        <p:nvSpPr>
          <p:cNvPr id="76" name="Rectangle 75">
            <a:extLst>
              <a:ext uri="{FF2B5EF4-FFF2-40B4-BE49-F238E27FC236}">
                <a16:creationId xmlns:a16="http://schemas.microsoft.com/office/drawing/2014/main" id="{68CA8CC0-6918-4706-B20A-3DE4FD027753}"/>
              </a:ext>
            </a:extLst>
          </p:cNvPr>
          <p:cNvSpPr/>
          <p:nvPr/>
        </p:nvSpPr>
        <p:spPr bwMode="auto">
          <a:xfrm>
            <a:off x="337052" y="1957382"/>
            <a:ext cx="11832857" cy="4272625"/>
          </a:xfrm>
          <a:prstGeom prst="rect">
            <a:avLst/>
          </a:prstGeom>
          <a:noFill/>
          <a:ln>
            <a:solidFill>
              <a:schemeClr val="accent2">
                <a:lumMod val="90000"/>
                <a:lumOff val="1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1632">
              <a:gradFill>
                <a:gsLst>
                  <a:gs pos="40075">
                    <a:srgbClr val="FFFFFF"/>
                  </a:gs>
                  <a:gs pos="30000">
                    <a:srgbClr val="FFFFFF"/>
                  </a:gs>
                </a:gsLst>
                <a:lin ang="5400000" scaled="0"/>
              </a:gradFill>
            </a:endParaRPr>
          </a:p>
        </p:txBody>
      </p:sp>
      <p:sp>
        <p:nvSpPr>
          <p:cNvPr id="77" name="TextBox 76">
            <a:extLst>
              <a:ext uri="{FF2B5EF4-FFF2-40B4-BE49-F238E27FC236}">
                <a16:creationId xmlns:a16="http://schemas.microsoft.com/office/drawing/2014/main" id="{2D4FD9B9-7EA4-4D74-B00C-57A7C127EFBB}"/>
              </a:ext>
            </a:extLst>
          </p:cNvPr>
          <p:cNvSpPr txBox="1"/>
          <p:nvPr/>
        </p:nvSpPr>
        <p:spPr>
          <a:xfrm>
            <a:off x="4870813" y="6241723"/>
            <a:ext cx="3000050" cy="320182"/>
          </a:xfrm>
          <a:prstGeom prst="rect">
            <a:avLst/>
          </a:prstGeom>
          <a:noFill/>
        </p:spPr>
        <p:txBody>
          <a:bodyPr wrap="square" lIns="0" tIns="0" rIns="0" bIns="0" rtlCol="0">
            <a:spAutoFit/>
          </a:bodyPr>
          <a:lstStyle/>
          <a:p>
            <a:pPr algn="ctr"/>
            <a:r>
              <a:rPr lang="en-US" sz="2040" dirty="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4 Node Azure Stack Hub</a:t>
            </a:r>
          </a:p>
        </p:txBody>
      </p:sp>
      <p:cxnSp>
        <p:nvCxnSpPr>
          <p:cNvPr id="79" name="Connector: Elbow 78">
            <a:extLst>
              <a:ext uri="{FF2B5EF4-FFF2-40B4-BE49-F238E27FC236}">
                <a16:creationId xmlns:a16="http://schemas.microsoft.com/office/drawing/2014/main" id="{732B546A-BAF2-41FA-80F9-87CDD31B217E}"/>
              </a:ext>
            </a:extLst>
          </p:cNvPr>
          <p:cNvCxnSpPr>
            <a:cxnSpLocks/>
            <a:stCxn id="80" idx="2"/>
            <a:endCxn id="51" idx="1"/>
          </p:cNvCxnSpPr>
          <p:nvPr/>
        </p:nvCxnSpPr>
        <p:spPr>
          <a:xfrm rot="16200000" flipH="1">
            <a:off x="2827090" y="3941202"/>
            <a:ext cx="887882" cy="1"/>
          </a:xfrm>
          <a:prstGeom prst="bentConnector3">
            <a:avLst>
              <a:gd name="adj1" fmla="val 50000"/>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8DBD1499-40F3-4EB1-AD12-CF4FFDD030BD}"/>
              </a:ext>
            </a:extLst>
          </p:cNvPr>
          <p:cNvSpPr txBox="1"/>
          <p:nvPr/>
        </p:nvSpPr>
        <p:spPr>
          <a:xfrm>
            <a:off x="2301851" y="3241103"/>
            <a:ext cx="1938360" cy="256159"/>
          </a:xfrm>
          <a:prstGeom prst="rect">
            <a:avLst/>
          </a:prstGeom>
          <a:noFill/>
        </p:spPr>
        <p:txBody>
          <a:bodyPr wrap="square" lIns="0" tIns="0" rIns="0" bIns="0" rtlCol="0">
            <a:spAutoFit/>
          </a:bodyPr>
          <a:lstStyle/>
          <a:p>
            <a:pPr algn="ctr"/>
            <a:r>
              <a:rPr lang="en-US" sz="1632" dirty="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Apply config</a:t>
            </a:r>
          </a:p>
        </p:txBody>
      </p:sp>
      <p:sp>
        <p:nvSpPr>
          <p:cNvPr id="3" name="TextBox 2">
            <a:extLst>
              <a:ext uri="{FF2B5EF4-FFF2-40B4-BE49-F238E27FC236}">
                <a16:creationId xmlns:a16="http://schemas.microsoft.com/office/drawing/2014/main" id="{9FBC53CE-607B-404A-9916-3C3038AED2C6}"/>
              </a:ext>
            </a:extLst>
          </p:cNvPr>
          <p:cNvSpPr txBox="1"/>
          <p:nvPr/>
        </p:nvSpPr>
        <p:spPr>
          <a:xfrm>
            <a:off x="1681915" y="1448456"/>
            <a:ext cx="4648200" cy="960263"/>
          </a:xfrm>
          <a:prstGeom prst="rect">
            <a:avLst/>
          </a:prstGeom>
          <a:solidFill>
            <a:schemeClr val="bg1">
              <a:lumMod val="95000"/>
            </a:schemeClr>
          </a:solidFill>
          <a:ln w="28575">
            <a:solidFill>
              <a:srgbClr val="FF0000"/>
            </a:solidFill>
          </a:ln>
        </p:spPr>
        <p:txBody>
          <a:bodyPr wrap="square" lIns="182880" tIns="146304" rIns="182880" bIns="146304" rtlCol="0">
            <a:spAutoFit/>
          </a:bodyPr>
          <a:lstStyle/>
          <a:p>
            <a:pPr algn="ctr">
              <a:lnSpc>
                <a:spcPct val="90000"/>
              </a:lnSpc>
              <a:spcAft>
                <a:spcPts val="600"/>
              </a:spcAft>
            </a:pPr>
            <a:r>
              <a:rPr lang="en-US" sz="2400" dirty="0">
                <a:gradFill>
                  <a:gsLst>
                    <a:gs pos="2917">
                      <a:schemeClr val="tx1"/>
                    </a:gs>
                    <a:gs pos="30000">
                      <a:schemeClr val="tx1"/>
                    </a:gs>
                  </a:gsLst>
                  <a:lin ang="5400000" scaled="0"/>
                </a:gradFill>
              </a:rPr>
              <a:t>Each host server is evacuated and a fresh OS image is applied</a:t>
            </a:r>
          </a:p>
        </p:txBody>
      </p:sp>
    </p:spTree>
    <p:extLst>
      <p:ext uri="{BB962C8B-B14F-4D97-AF65-F5344CB8AC3E}">
        <p14:creationId xmlns:p14="http://schemas.microsoft.com/office/powerpoint/2010/main" val="9235484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500"/>
                                        <p:tgtEl>
                                          <p:spTgt spid="5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3"/>
                                        </p:tgtEl>
                                        <p:attrNameLst>
                                          <p:attrName>style.visibility</p:attrName>
                                        </p:attrNameLst>
                                      </p:cBhvr>
                                      <p:to>
                                        <p:strVal val="visible"/>
                                      </p:to>
                                    </p:set>
                                    <p:animEffect transition="in" filter="fade">
                                      <p:cBhvr>
                                        <p:cTn id="10" dur="500"/>
                                        <p:tgtEl>
                                          <p:spTgt spid="5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5"/>
                                        </p:tgtEl>
                                        <p:attrNameLst>
                                          <p:attrName>style.visibility</p:attrName>
                                        </p:attrNameLst>
                                      </p:cBhvr>
                                      <p:to>
                                        <p:strVal val="visible"/>
                                      </p:to>
                                    </p:set>
                                    <p:animEffect transition="in" filter="fade">
                                      <p:cBhvr>
                                        <p:cTn id="13" dur="500"/>
                                        <p:tgtEl>
                                          <p:spTgt spid="5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7"/>
                                        </p:tgtEl>
                                        <p:attrNameLst>
                                          <p:attrName>style.visibility</p:attrName>
                                        </p:attrNameLst>
                                      </p:cBhvr>
                                      <p:to>
                                        <p:strVal val="visible"/>
                                      </p:to>
                                    </p:set>
                                    <p:animEffect transition="in" filter="fade">
                                      <p:cBhvr>
                                        <p:cTn id="16" dur="500"/>
                                        <p:tgtEl>
                                          <p:spTgt spid="57"/>
                                        </p:tgtEl>
                                      </p:cBhvr>
                                    </p:animEffect>
                                  </p:childTnLst>
                                </p:cTn>
                              </p:par>
                            </p:childTnLst>
                          </p:cTn>
                        </p:par>
                      </p:childTnLst>
                    </p:cTn>
                  </p:par>
                  <p:par>
                    <p:cTn id="17" fill="hold">
                      <p:stCondLst>
                        <p:cond delay="indefinite"/>
                      </p:stCondLst>
                      <p:childTnLst>
                        <p:par>
                          <p:cTn id="18" fill="hold">
                            <p:stCondLst>
                              <p:cond delay="0"/>
                            </p:stCondLst>
                            <p:childTnLst>
                              <p:par>
                                <p:cTn id="19" presetID="63" presetClass="path" presetSubtype="0" accel="50000" decel="50000" fill="hold" nodeType="clickEffect">
                                  <p:stCondLst>
                                    <p:cond delay="0"/>
                                  </p:stCondLst>
                                  <p:childTnLst>
                                    <p:animMotion origin="layout" path="M 3.30865E-6 2.94144E-6 L 0.44536 0.00045 " pathEditMode="relative" rAng="0" ptsTypes="AA">
                                      <p:cBhvr>
                                        <p:cTn id="20" dur="2000" fill="hold"/>
                                        <p:tgtEl>
                                          <p:spTgt spid="33"/>
                                        </p:tgtEl>
                                        <p:attrNameLst>
                                          <p:attrName>ppt_x</p:attrName>
                                          <p:attrName>ppt_y</p:attrName>
                                        </p:attrNameLst>
                                      </p:cBhvr>
                                      <p:rCtr x="22262" y="23"/>
                                    </p:animMotion>
                                  </p:childTnLst>
                                </p:cTn>
                              </p:par>
                            </p:childTnLst>
                          </p:cTn>
                        </p:par>
                        <p:par>
                          <p:cTn id="21" fill="hold">
                            <p:stCondLst>
                              <p:cond delay="2000"/>
                            </p:stCondLst>
                            <p:childTnLst>
                              <p:par>
                                <p:cTn id="22" presetID="63" presetClass="path" presetSubtype="0" accel="50000" decel="50000" fill="hold" nodeType="afterEffect">
                                  <p:stCondLst>
                                    <p:cond delay="0"/>
                                  </p:stCondLst>
                                  <p:childTnLst>
                                    <p:animMotion origin="layout" path="M -0.04059 -0.00046 L 0.25555 0.00136 " pathEditMode="relative" rAng="0" ptsTypes="AA">
                                      <p:cBhvr>
                                        <p:cTn id="23" dur="2000" fill="hold"/>
                                        <p:tgtEl>
                                          <p:spTgt spid="38"/>
                                        </p:tgtEl>
                                        <p:attrNameLst>
                                          <p:attrName>ppt_x</p:attrName>
                                          <p:attrName>ppt_y</p:attrName>
                                        </p:attrNameLst>
                                      </p:cBhvr>
                                      <p:rCtr x="14807" y="91"/>
                                    </p:animMotion>
                                  </p:childTnLst>
                                </p:cTn>
                              </p:par>
                            </p:childTnLst>
                          </p:cTn>
                        </p:par>
                        <p:par>
                          <p:cTn id="24" fill="hold">
                            <p:stCondLst>
                              <p:cond delay="4000"/>
                            </p:stCondLst>
                            <p:childTnLst>
                              <p:par>
                                <p:cTn id="25" presetID="63" presetClass="path" presetSubtype="0" accel="50000" decel="50000" fill="hold" nodeType="afterEffect">
                                  <p:stCondLst>
                                    <p:cond delay="0"/>
                                  </p:stCondLst>
                                  <p:childTnLst>
                                    <p:animMotion origin="layout" path="M 2.89252E-6 -3.13209E-6 L 0.56191 0.00091 " pathEditMode="relative" rAng="0" ptsTypes="AA">
                                      <p:cBhvr>
                                        <p:cTn id="26" dur="2000" fill="hold"/>
                                        <p:tgtEl>
                                          <p:spTgt spid="68"/>
                                        </p:tgtEl>
                                        <p:attrNameLst>
                                          <p:attrName>ppt_x</p:attrName>
                                          <p:attrName>ppt_y</p:attrName>
                                        </p:attrNameLst>
                                      </p:cBhvr>
                                      <p:rCtr x="28095" y="45"/>
                                    </p:animMotion>
                                  </p:childTnLst>
                                </p:cTn>
                              </p:par>
                            </p:childTnLst>
                          </p:cTn>
                        </p:par>
                        <p:par>
                          <p:cTn id="27" fill="hold">
                            <p:stCondLst>
                              <p:cond delay="6000"/>
                            </p:stCondLst>
                            <p:childTnLst>
                              <p:par>
                                <p:cTn id="28" presetID="63" presetClass="path" presetSubtype="0" accel="50000" decel="50000" fill="hold" nodeType="afterEffect">
                                  <p:stCondLst>
                                    <p:cond delay="0"/>
                                  </p:stCondLst>
                                  <p:childTnLst>
                                    <p:animMotion origin="layout" path="M 8.96094E-7 -3.13209E-6 L 0.53612 0.00227 " pathEditMode="relative" rAng="0" ptsTypes="AA">
                                      <p:cBhvr>
                                        <p:cTn id="29" dur="2000" fill="hold"/>
                                        <p:tgtEl>
                                          <p:spTgt spid="24"/>
                                        </p:tgtEl>
                                        <p:attrNameLst>
                                          <p:attrName>ppt_x</p:attrName>
                                          <p:attrName>ppt_y</p:attrName>
                                        </p:attrNameLst>
                                      </p:cBhvr>
                                      <p:rCtr x="26806" y="113"/>
                                    </p:animMotion>
                                  </p:childTnLst>
                                </p:cTn>
                              </p:par>
                            </p:childTnLst>
                          </p:cTn>
                        </p:par>
                      </p:childTnLst>
                    </p:cTn>
                  </p:par>
                  <p:par>
                    <p:cTn id="30" fill="hold">
                      <p:stCondLst>
                        <p:cond delay="indefinite"/>
                      </p:stCondLst>
                      <p:childTnLst>
                        <p:par>
                          <p:cTn id="31" fill="hold">
                            <p:stCondLst>
                              <p:cond delay="0"/>
                            </p:stCondLst>
                            <p:childTnLst>
                              <p:par>
                                <p:cTn id="32" presetID="10" presetClass="exit" presetSubtype="0" fill="hold" nodeType="clickEffect">
                                  <p:stCondLst>
                                    <p:cond delay="0"/>
                                  </p:stCondLst>
                                  <p:childTnLst>
                                    <p:animEffect transition="out" filter="fade">
                                      <p:cBhvr>
                                        <p:cTn id="33" dur="500"/>
                                        <p:tgtEl>
                                          <p:spTgt spid="48"/>
                                        </p:tgtEl>
                                      </p:cBhvr>
                                    </p:animEffect>
                                    <p:set>
                                      <p:cBhvr>
                                        <p:cTn id="34" dur="1" fill="hold">
                                          <p:stCondLst>
                                            <p:cond delay="499"/>
                                          </p:stCondLst>
                                        </p:cTn>
                                        <p:tgtEl>
                                          <p:spTgt spid="48"/>
                                        </p:tgtEl>
                                        <p:attrNameLst>
                                          <p:attrName>style.visibility</p:attrName>
                                        </p:attrNameLst>
                                      </p:cBhvr>
                                      <p:to>
                                        <p:strVal val="hidden"/>
                                      </p:to>
                                    </p:set>
                                  </p:childTnLst>
                                </p:cTn>
                              </p:par>
                              <p:par>
                                <p:cTn id="35" presetID="10" presetClass="entr" presetSubtype="0" fill="hold" nodeType="withEffect">
                                  <p:stCondLst>
                                    <p:cond delay="0"/>
                                  </p:stCondLst>
                                  <p:childTnLst>
                                    <p:set>
                                      <p:cBhvr>
                                        <p:cTn id="36" dur="1" fill="hold">
                                          <p:stCondLst>
                                            <p:cond delay="0"/>
                                          </p:stCondLst>
                                        </p:cTn>
                                        <p:tgtEl>
                                          <p:spTgt spid="74"/>
                                        </p:tgtEl>
                                        <p:attrNameLst>
                                          <p:attrName>style.visibility</p:attrName>
                                        </p:attrNameLst>
                                      </p:cBhvr>
                                      <p:to>
                                        <p:strVal val="visible"/>
                                      </p:to>
                                    </p:set>
                                    <p:animEffect transition="in" filter="fade">
                                      <p:cBhvr>
                                        <p:cTn id="37" dur="500"/>
                                        <p:tgtEl>
                                          <p:spTgt spid="74"/>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79"/>
                                        </p:tgtEl>
                                        <p:attrNameLst>
                                          <p:attrName>style.visibility</p:attrName>
                                        </p:attrNameLst>
                                      </p:cBhvr>
                                      <p:to>
                                        <p:strVal val="visible"/>
                                      </p:to>
                                    </p:set>
                                    <p:animEffect transition="in" filter="fade">
                                      <p:cBhvr>
                                        <p:cTn id="42" dur="500"/>
                                        <p:tgtEl>
                                          <p:spTgt spid="79"/>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80"/>
                                        </p:tgtEl>
                                        <p:attrNameLst>
                                          <p:attrName>style.visibility</p:attrName>
                                        </p:attrNameLst>
                                      </p:cBhvr>
                                      <p:to>
                                        <p:strVal val="visible"/>
                                      </p:to>
                                    </p:set>
                                    <p:animEffect transition="in" filter="fade">
                                      <p:cBhvr>
                                        <p:cTn id="45" dur="500"/>
                                        <p:tgtEl>
                                          <p:spTgt spid="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P spid="53" grpId="0" animBg="1"/>
      <p:bldP spid="55" grpId="0" animBg="1"/>
      <p:bldP spid="57" grpId="0" animBg="1"/>
      <p:bldP spid="80"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a:grpSpLocks noChangeAspect="1"/>
          </p:cNvGrpSpPr>
          <p:nvPr/>
        </p:nvGrpSpPr>
        <p:grpSpPr>
          <a:xfrm>
            <a:off x="6599237" y="-1"/>
            <a:ext cx="5837238" cy="6994527"/>
            <a:chOff x="10600283" y="0"/>
            <a:chExt cx="1836192" cy="2200235"/>
          </a:xfrm>
        </p:grpSpPr>
        <p:sp>
          <p:nvSpPr>
            <p:cNvPr id="115" name="Rectangle 114"/>
            <p:cNvSpPr>
              <a:spLocks noChangeArrowheads="1"/>
            </p:cNvSpPr>
            <p:nvPr/>
          </p:nvSpPr>
          <p:spPr bwMode="auto">
            <a:xfrm>
              <a:off x="10600283" y="0"/>
              <a:ext cx="1836192" cy="2200235"/>
            </a:xfrm>
            <a:prstGeom prst="rect">
              <a:avLst/>
            </a:prstGeom>
            <a:solidFill>
              <a:srgbClr val="409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grpSp>
          <p:nvGrpSpPr>
            <p:cNvPr id="116" name="Group 115"/>
            <p:cNvGrpSpPr/>
            <p:nvPr/>
          </p:nvGrpSpPr>
          <p:grpSpPr>
            <a:xfrm>
              <a:off x="10807460" y="256989"/>
              <a:ext cx="1466948" cy="1848765"/>
              <a:chOff x="4140201" y="4521200"/>
              <a:chExt cx="1393825" cy="1884363"/>
            </a:xfrm>
          </p:grpSpPr>
          <p:sp>
            <p:nvSpPr>
              <p:cNvPr id="117" name="Freeform 116"/>
              <p:cNvSpPr>
                <a:spLocks/>
              </p:cNvSpPr>
              <p:nvPr/>
            </p:nvSpPr>
            <p:spPr bwMode="auto">
              <a:xfrm>
                <a:off x="4397376" y="4587875"/>
                <a:ext cx="790575" cy="1206500"/>
              </a:xfrm>
              <a:custGeom>
                <a:avLst/>
                <a:gdLst>
                  <a:gd name="T0" fmla="*/ 261 w 261"/>
                  <a:gd name="T1" fmla="*/ 73 h 400"/>
                  <a:gd name="T2" fmla="*/ 242 w 261"/>
                  <a:gd name="T3" fmla="*/ 53 h 400"/>
                  <a:gd name="T4" fmla="*/ 223 w 261"/>
                  <a:gd name="T5" fmla="*/ 73 h 400"/>
                  <a:gd name="T6" fmla="*/ 223 w 261"/>
                  <a:gd name="T7" fmla="*/ 175 h 400"/>
                  <a:gd name="T8" fmla="*/ 218 w 261"/>
                  <a:gd name="T9" fmla="*/ 179 h 400"/>
                  <a:gd name="T10" fmla="*/ 218 w 261"/>
                  <a:gd name="T11" fmla="*/ 179 h 400"/>
                  <a:gd name="T12" fmla="*/ 214 w 261"/>
                  <a:gd name="T13" fmla="*/ 175 h 400"/>
                  <a:gd name="T14" fmla="*/ 214 w 261"/>
                  <a:gd name="T15" fmla="*/ 53 h 400"/>
                  <a:gd name="T16" fmla="*/ 196 w 261"/>
                  <a:gd name="T17" fmla="*/ 33 h 400"/>
                  <a:gd name="T18" fmla="*/ 175 w 261"/>
                  <a:gd name="T19" fmla="*/ 52 h 400"/>
                  <a:gd name="T20" fmla="*/ 175 w 261"/>
                  <a:gd name="T21" fmla="*/ 163 h 400"/>
                  <a:gd name="T22" fmla="*/ 171 w 261"/>
                  <a:gd name="T23" fmla="*/ 168 h 400"/>
                  <a:gd name="T24" fmla="*/ 171 w 261"/>
                  <a:gd name="T25" fmla="*/ 168 h 400"/>
                  <a:gd name="T26" fmla="*/ 166 w 261"/>
                  <a:gd name="T27" fmla="*/ 163 h 400"/>
                  <a:gd name="T28" fmla="*/ 166 w 261"/>
                  <a:gd name="T29" fmla="*/ 20 h 400"/>
                  <a:gd name="T30" fmla="*/ 146 w 261"/>
                  <a:gd name="T31" fmla="*/ 1 h 400"/>
                  <a:gd name="T32" fmla="*/ 128 w 261"/>
                  <a:gd name="T33" fmla="*/ 20 h 400"/>
                  <a:gd name="T34" fmla="*/ 128 w 261"/>
                  <a:gd name="T35" fmla="*/ 152 h 400"/>
                  <a:gd name="T36" fmla="*/ 123 w 261"/>
                  <a:gd name="T37" fmla="*/ 157 h 400"/>
                  <a:gd name="T38" fmla="*/ 123 w 261"/>
                  <a:gd name="T39" fmla="*/ 157 h 400"/>
                  <a:gd name="T40" fmla="*/ 118 w 261"/>
                  <a:gd name="T41" fmla="*/ 152 h 400"/>
                  <a:gd name="T42" fmla="*/ 118 w 261"/>
                  <a:gd name="T43" fmla="*/ 102 h 400"/>
                  <a:gd name="T44" fmla="*/ 118 w 261"/>
                  <a:gd name="T45" fmla="*/ 42 h 400"/>
                  <a:gd name="T46" fmla="*/ 96 w 261"/>
                  <a:gd name="T47" fmla="*/ 23 h 400"/>
                  <a:gd name="T48" fmla="*/ 80 w 261"/>
                  <a:gd name="T49" fmla="*/ 43 h 400"/>
                  <a:gd name="T50" fmla="*/ 80 w 261"/>
                  <a:gd name="T51" fmla="*/ 179 h 400"/>
                  <a:gd name="T52" fmla="*/ 80 w 261"/>
                  <a:gd name="T53" fmla="*/ 180 h 400"/>
                  <a:gd name="T54" fmla="*/ 80 w 261"/>
                  <a:gd name="T55" fmla="*/ 226 h 400"/>
                  <a:gd name="T56" fmla="*/ 38 w 261"/>
                  <a:gd name="T57" fmla="*/ 144 h 400"/>
                  <a:gd name="T58" fmla="*/ 12 w 261"/>
                  <a:gd name="T59" fmla="*/ 138 h 400"/>
                  <a:gd name="T60" fmla="*/ 6 w 261"/>
                  <a:gd name="T61" fmla="*/ 164 h 400"/>
                  <a:gd name="T62" fmla="*/ 55 w 261"/>
                  <a:gd name="T63" fmla="*/ 267 h 400"/>
                  <a:gd name="T64" fmla="*/ 105 w 261"/>
                  <a:gd name="T65" fmla="*/ 337 h 400"/>
                  <a:gd name="T66" fmla="*/ 105 w 261"/>
                  <a:gd name="T67" fmla="*/ 400 h 400"/>
                  <a:gd name="T68" fmla="*/ 245 w 261"/>
                  <a:gd name="T69" fmla="*/ 400 h 400"/>
                  <a:gd name="T70" fmla="*/ 245 w 261"/>
                  <a:gd name="T71" fmla="*/ 339 h 400"/>
                  <a:gd name="T72" fmla="*/ 261 w 261"/>
                  <a:gd name="T73" fmla="*/ 268 h 400"/>
                  <a:gd name="T74" fmla="*/ 261 w 261"/>
                  <a:gd name="T75" fmla="*/ 73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61" h="400">
                    <a:moveTo>
                      <a:pt x="261" y="73"/>
                    </a:moveTo>
                    <a:cubicBezTo>
                      <a:pt x="261" y="62"/>
                      <a:pt x="252" y="53"/>
                      <a:pt x="242" y="53"/>
                    </a:cubicBezTo>
                    <a:cubicBezTo>
                      <a:pt x="231" y="54"/>
                      <a:pt x="223" y="62"/>
                      <a:pt x="223" y="73"/>
                    </a:cubicBezTo>
                    <a:cubicBezTo>
                      <a:pt x="223" y="175"/>
                      <a:pt x="223" y="175"/>
                      <a:pt x="223" y="175"/>
                    </a:cubicBezTo>
                    <a:cubicBezTo>
                      <a:pt x="223" y="177"/>
                      <a:pt x="221" y="179"/>
                      <a:pt x="218" y="179"/>
                    </a:cubicBezTo>
                    <a:cubicBezTo>
                      <a:pt x="218" y="179"/>
                      <a:pt x="218" y="179"/>
                      <a:pt x="218" y="179"/>
                    </a:cubicBezTo>
                    <a:cubicBezTo>
                      <a:pt x="216" y="179"/>
                      <a:pt x="214" y="177"/>
                      <a:pt x="214" y="175"/>
                    </a:cubicBezTo>
                    <a:cubicBezTo>
                      <a:pt x="214" y="53"/>
                      <a:pt x="214" y="53"/>
                      <a:pt x="214" y="53"/>
                    </a:cubicBezTo>
                    <a:cubicBezTo>
                      <a:pt x="214" y="43"/>
                      <a:pt x="206" y="34"/>
                      <a:pt x="196" y="33"/>
                    </a:cubicBezTo>
                    <a:cubicBezTo>
                      <a:pt x="185" y="32"/>
                      <a:pt x="175" y="41"/>
                      <a:pt x="175" y="52"/>
                    </a:cubicBezTo>
                    <a:cubicBezTo>
                      <a:pt x="175" y="163"/>
                      <a:pt x="175" y="163"/>
                      <a:pt x="175" y="163"/>
                    </a:cubicBezTo>
                    <a:cubicBezTo>
                      <a:pt x="175" y="166"/>
                      <a:pt x="173" y="168"/>
                      <a:pt x="171" y="168"/>
                    </a:cubicBezTo>
                    <a:cubicBezTo>
                      <a:pt x="171" y="168"/>
                      <a:pt x="171" y="168"/>
                      <a:pt x="171" y="168"/>
                    </a:cubicBezTo>
                    <a:cubicBezTo>
                      <a:pt x="168" y="168"/>
                      <a:pt x="166" y="166"/>
                      <a:pt x="166" y="163"/>
                    </a:cubicBezTo>
                    <a:cubicBezTo>
                      <a:pt x="166" y="20"/>
                      <a:pt x="166" y="20"/>
                      <a:pt x="166" y="20"/>
                    </a:cubicBezTo>
                    <a:cubicBezTo>
                      <a:pt x="166" y="10"/>
                      <a:pt x="157" y="0"/>
                      <a:pt x="146" y="1"/>
                    </a:cubicBezTo>
                    <a:cubicBezTo>
                      <a:pt x="136" y="1"/>
                      <a:pt x="128" y="9"/>
                      <a:pt x="128" y="20"/>
                    </a:cubicBezTo>
                    <a:cubicBezTo>
                      <a:pt x="128" y="152"/>
                      <a:pt x="128" y="152"/>
                      <a:pt x="128" y="152"/>
                    </a:cubicBezTo>
                    <a:cubicBezTo>
                      <a:pt x="128" y="155"/>
                      <a:pt x="126" y="157"/>
                      <a:pt x="123" y="157"/>
                    </a:cubicBezTo>
                    <a:cubicBezTo>
                      <a:pt x="123" y="157"/>
                      <a:pt x="123" y="157"/>
                      <a:pt x="123" y="157"/>
                    </a:cubicBezTo>
                    <a:cubicBezTo>
                      <a:pt x="120" y="157"/>
                      <a:pt x="118" y="155"/>
                      <a:pt x="118" y="152"/>
                    </a:cubicBezTo>
                    <a:cubicBezTo>
                      <a:pt x="118" y="102"/>
                      <a:pt x="118" y="102"/>
                      <a:pt x="118" y="102"/>
                    </a:cubicBezTo>
                    <a:cubicBezTo>
                      <a:pt x="118" y="42"/>
                      <a:pt x="118" y="42"/>
                      <a:pt x="118" y="42"/>
                    </a:cubicBezTo>
                    <a:cubicBezTo>
                      <a:pt x="118" y="30"/>
                      <a:pt x="108" y="21"/>
                      <a:pt x="96" y="23"/>
                    </a:cubicBezTo>
                    <a:cubicBezTo>
                      <a:pt x="87" y="25"/>
                      <a:pt x="80" y="33"/>
                      <a:pt x="80" y="43"/>
                    </a:cubicBezTo>
                    <a:cubicBezTo>
                      <a:pt x="80" y="179"/>
                      <a:pt x="80" y="179"/>
                      <a:pt x="80" y="179"/>
                    </a:cubicBezTo>
                    <a:cubicBezTo>
                      <a:pt x="80" y="180"/>
                      <a:pt x="80" y="180"/>
                      <a:pt x="80" y="180"/>
                    </a:cubicBezTo>
                    <a:cubicBezTo>
                      <a:pt x="80" y="226"/>
                      <a:pt x="80" y="226"/>
                      <a:pt x="80" y="226"/>
                    </a:cubicBezTo>
                    <a:cubicBezTo>
                      <a:pt x="38" y="144"/>
                      <a:pt x="38" y="144"/>
                      <a:pt x="38" y="144"/>
                    </a:cubicBezTo>
                    <a:cubicBezTo>
                      <a:pt x="32" y="135"/>
                      <a:pt x="21" y="132"/>
                      <a:pt x="12" y="138"/>
                    </a:cubicBezTo>
                    <a:cubicBezTo>
                      <a:pt x="3" y="144"/>
                      <a:pt x="0" y="156"/>
                      <a:pt x="6" y="164"/>
                    </a:cubicBezTo>
                    <a:cubicBezTo>
                      <a:pt x="55" y="267"/>
                      <a:pt x="55" y="267"/>
                      <a:pt x="55" y="267"/>
                    </a:cubicBezTo>
                    <a:cubicBezTo>
                      <a:pt x="105" y="337"/>
                      <a:pt x="105" y="337"/>
                      <a:pt x="105" y="337"/>
                    </a:cubicBezTo>
                    <a:cubicBezTo>
                      <a:pt x="105" y="400"/>
                      <a:pt x="105" y="400"/>
                      <a:pt x="105" y="400"/>
                    </a:cubicBezTo>
                    <a:cubicBezTo>
                      <a:pt x="245" y="400"/>
                      <a:pt x="245" y="400"/>
                      <a:pt x="245" y="400"/>
                    </a:cubicBezTo>
                    <a:cubicBezTo>
                      <a:pt x="245" y="339"/>
                      <a:pt x="245" y="339"/>
                      <a:pt x="245" y="339"/>
                    </a:cubicBezTo>
                    <a:cubicBezTo>
                      <a:pt x="261" y="268"/>
                      <a:pt x="261" y="268"/>
                      <a:pt x="261" y="268"/>
                    </a:cubicBezTo>
                    <a:lnTo>
                      <a:pt x="261" y="73"/>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18" name="Freeform 117"/>
              <p:cNvSpPr>
                <a:spLocks noEditPoints="1"/>
              </p:cNvSpPr>
              <p:nvPr/>
            </p:nvSpPr>
            <p:spPr bwMode="auto">
              <a:xfrm>
                <a:off x="4437063" y="5532438"/>
                <a:ext cx="363538" cy="161925"/>
              </a:xfrm>
              <a:custGeom>
                <a:avLst/>
                <a:gdLst>
                  <a:gd name="T0" fmla="*/ 23 w 120"/>
                  <a:gd name="T1" fmla="*/ 27 h 54"/>
                  <a:gd name="T2" fmla="*/ 16 w 120"/>
                  <a:gd name="T3" fmla="*/ 35 h 54"/>
                  <a:gd name="T4" fmla="*/ 9 w 120"/>
                  <a:gd name="T5" fmla="*/ 27 h 54"/>
                  <a:gd name="T6" fmla="*/ 16 w 120"/>
                  <a:gd name="T7" fmla="*/ 19 h 54"/>
                  <a:gd name="T8" fmla="*/ 23 w 120"/>
                  <a:gd name="T9" fmla="*/ 27 h 54"/>
                  <a:gd name="T10" fmla="*/ 0 w 120"/>
                  <a:gd name="T11" fmla="*/ 27 h 54"/>
                  <a:gd name="T12" fmla="*/ 11 w 120"/>
                  <a:gd name="T13" fmla="*/ 49 h 54"/>
                  <a:gd name="T14" fmla="*/ 27 w 120"/>
                  <a:gd name="T15" fmla="*/ 54 h 54"/>
                  <a:gd name="T16" fmla="*/ 52 w 120"/>
                  <a:gd name="T17" fmla="*/ 37 h 54"/>
                  <a:gd name="T18" fmla="*/ 61 w 120"/>
                  <a:gd name="T19" fmla="*/ 37 h 54"/>
                  <a:gd name="T20" fmla="*/ 61 w 120"/>
                  <a:gd name="T21" fmla="*/ 32 h 54"/>
                  <a:gd name="T22" fmla="*/ 67 w 120"/>
                  <a:gd name="T23" fmla="*/ 36 h 54"/>
                  <a:gd name="T24" fmla="*/ 73 w 120"/>
                  <a:gd name="T25" fmla="*/ 31 h 54"/>
                  <a:gd name="T26" fmla="*/ 79 w 120"/>
                  <a:gd name="T27" fmla="*/ 36 h 54"/>
                  <a:gd name="T28" fmla="*/ 85 w 120"/>
                  <a:gd name="T29" fmla="*/ 31 h 54"/>
                  <a:gd name="T30" fmla="*/ 90 w 120"/>
                  <a:gd name="T31" fmla="*/ 36 h 54"/>
                  <a:gd name="T32" fmla="*/ 101 w 120"/>
                  <a:gd name="T33" fmla="*/ 30 h 54"/>
                  <a:gd name="T34" fmla="*/ 105 w 120"/>
                  <a:gd name="T35" fmla="*/ 35 h 54"/>
                  <a:gd name="T36" fmla="*/ 110 w 120"/>
                  <a:gd name="T37" fmla="*/ 35 h 54"/>
                  <a:gd name="T38" fmla="*/ 120 w 120"/>
                  <a:gd name="T39" fmla="*/ 20 h 54"/>
                  <a:gd name="T40" fmla="*/ 120 w 120"/>
                  <a:gd name="T41" fmla="*/ 16 h 54"/>
                  <a:gd name="T42" fmla="*/ 52 w 120"/>
                  <a:gd name="T43" fmla="*/ 16 h 54"/>
                  <a:gd name="T44" fmla="*/ 50 w 120"/>
                  <a:gd name="T45" fmla="*/ 13 h 54"/>
                  <a:gd name="T46" fmla="*/ 27 w 120"/>
                  <a:gd name="T47" fmla="*/ 0 h 54"/>
                  <a:gd name="T48" fmla="*/ 0 w 120"/>
                  <a:gd name="T49" fmla="*/ 27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0" h="54">
                    <a:moveTo>
                      <a:pt x="23" y="27"/>
                    </a:moveTo>
                    <a:cubicBezTo>
                      <a:pt x="23" y="31"/>
                      <a:pt x="20" y="35"/>
                      <a:pt x="16" y="35"/>
                    </a:cubicBezTo>
                    <a:cubicBezTo>
                      <a:pt x="12" y="35"/>
                      <a:pt x="9" y="31"/>
                      <a:pt x="9" y="27"/>
                    </a:cubicBezTo>
                    <a:cubicBezTo>
                      <a:pt x="9" y="23"/>
                      <a:pt x="12" y="19"/>
                      <a:pt x="16" y="19"/>
                    </a:cubicBezTo>
                    <a:cubicBezTo>
                      <a:pt x="20" y="19"/>
                      <a:pt x="23" y="23"/>
                      <a:pt x="23" y="27"/>
                    </a:cubicBezTo>
                    <a:moveTo>
                      <a:pt x="0" y="27"/>
                    </a:moveTo>
                    <a:cubicBezTo>
                      <a:pt x="0" y="36"/>
                      <a:pt x="5" y="44"/>
                      <a:pt x="11" y="49"/>
                    </a:cubicBezTo>
                    <a:cubicBezTo>
                      <a:pt x="16" y="52"/>
                      <a:pt x="21" y="54"/>
                      <a:pt x="27" y="54"/>
                    </a:cubicBezTo>
                    <a:cubicBezTo>
                      <a:pt x="38" y="54"/>
                      <a:pt x="48" y="47"/>
                      <a:pt x="52" y="37"/>
                    </a:cubicBezTo>
                    <a:cubicBezTo>
                      <a:pt x="61" y="37"/>
                      <a:pt x="61" y="37"/>
                      <a:pt x="61" y="37"/>
                    </a:cubicBezTo>
                    <a:cubicBezTo>
                      <a:pt x="61" y="32"/>
                      <a:pt x="61" y="32"/>
                      <a:pt x="61" y="32"/>
                    </a:cubicBezTo>
                    <a:cubicBezTo>
                      <a:pt x="67" y="36"/>
                      <a:pt x="67" y="36"/>
                      <a:pt x="67" y="36"/>
                    </a:cubicBezTo>
                    <a:cubicBezTo>
                      <a:pt x="73" y="31"/>
                      <a:pt x="73" y="31"/>
                      <a:pt x="73" y="31"/>
                    </a:cubicBezTo>
                    <a:cubicBezTo>
                      <a:pt x="79" y="36"/>
                      <a:pt x="79" y="36"/>
                      <a:pt x="79" y="36"/>
                    </a:cubicBezTo>
                    <a:cubicBezTo>
                      <a:pt x="85" y="31"/>
                      <a:pt x="85" y="31"/>
                      <a:pt x="85" y="31"/>
                    </a:cubicBezTo>
                    <a:cubicBezTo>
                      <a:pt x="90" y="36"/>
                      <a:pt x="90" y="36"/>
                      <a:pt x="90" y="36"/>
                    </a:cubicBezTo>
                    <a:cubicBezTo>
                      <a:pt x="101" y="30"/>
                      <a:pt x="101" y="30"/>
                      <a:pt x="101" y="30"/>
                    </a:cubicBezTo>
                    <a:cubicBezTo>
                      <a:pt x="105" y="35"/>
                      <a:pt x="105" y="35"/>
                      <a:pt x="105" y="35"/>
                    </a:cubicBezTo>
                    <a:cubicBezTo>
                      <a:pt x="110" y="35"/>
                      <a:pt x="110" y="35"/>
                      <a:pt x="110" y="35"/>
                    </a:cubicBezTo>
                    <a:cubicBezTo>
                      <a:pt x="120" y="20"/>
                      <a:pt x="120" y="20"/>
                      <a:pt x="120" y="20"/>
                    </a:cubicBezTo>
                    <a:cubicBezTo>
                      <a:pt x="120" y="16"/>
                      <a:pt x="120" y="16"/>
                      <a:pt x="120" y="16"/>
                    </a:cubicBezTo>
                    <a:cubicBezTo>
                      <a:pt x="52" y="16"/>
                      <a:pt x="52" y="16"/>
                      <a:pt x="52" y="16"/>
                    </a:cubicBezTo>
                    <a:cubicBezTo>
                      <a:pt x="51" y="15"/>
                      <a:pt x="51" y="14"/>
                      <a:pt x="50" y="13"/>
                    </a:cubicBezTo>
                    <a:cubicBezTo>
                      <a:pt x="45" y="5"/>
                      <a:pt x="37" y="0"/>
                      <a:pt x="27" y="0"/>
                    </a:cubicBezTo>
                    <a:cubicBezTo>
                      <a:pt x="12" y="0"/>
                      <a:pt x="0" y="12"/>
                      <a:pt x="0" y="27"/>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19" name="Rectangle 118"/>
              <p:cNvSpPr>
                <a:spLocks noChangeArrowheads="1"/>
              </p:cNvSpPr>
              <p:nvPr/>
            </p:nvSpPr>
            <p:spPr bwMode="auto">
              <a:xfrm>
                <a:off x="5237163" y="4967288"/>
                <a:ext cx="254000" cy="254000"/>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20" name="Freeform 119"/>
              <p:cNvSpPr>
                <a:spLocks noEditPoints="1"/>
              </p:cNvSpPr>
              <p:nvPr/>
            </p:nvSpPr>
            <p:spPr bwMode="auto">
              <a:xfrm>
                <a:off x="5330826" y="5013325"/>
                <a:ext cx="66675" cy="66675"/>
              </a:xfrm>
              <a:custGeom>
                <a:avLst/>
                <a:gdLst>
                  <a:gd name="T0" fmla="*/ 11 w 22"/>
                  <a:gd name="T1" fmla="*/ 22 h 22"/>
                  <a:gd name="T2" fmla="*/ 0 w 22"/>
                  <a:gd name="T3" fmla="*/ 11 h 22"/>
                  <a:gd name="T4" fmla="*/ 11 w 22"/>
                  <a:gd name="T5" fmla="*/ 0 h 22"/>
                  <a:gd name="T6" fmla="*/ 22 w 22"/>
                  <a:gd name="T7" fmla="*/ 11 h 22"/>
                  <a:gd name="T8" fmla="*/ 11 w 22"/>
                  <a:gd name="T9" fmla="*/ 22 h 22"/>
                  <a:gd name="T10" fmla="*/ 11 w 22"/>
                  <a:gd name="T11" fmla="*/ 4 h 22"/>
                  <a:gd name="T12" fmla="*/ 4 w 22"/>
                  <a:gd name="T13" fmla="*/ 11 h 22"/>
                  <a:gd name="T14" fmla="*/ 11 w 22"/>
                  <a:gd name="T15" fmla="*/ 18 h 22"/>
                  <a:gd name="T16" fmla="*/ 18 w 22"/>
                  <a:gd name="T17" fmla="*/ 11 h 22"/>
                  <a:gd name="T18" fmla="*/ 11 w 22"/>
                  <a:gd name="T19"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 h="22">
                    <a:moveTo>
                      <a:pt x="11" y="22"/>
                    </a:moveTo>
                    <a:cubicBezTo>
                      <a:pt x="5" y="22"/>
                      <a:pt x="0" y="17"/>
                      <a:pt x="0" y="11"/>
                    </a:cubicBezTo>
                    <a:cubicBezTo>
                      <a:pt x="0" y="5"/>
                      <a:pt x="5" y="0"/>
                      <a:pt x="11" y="0"/>
                    </a:cubicBezTo>
                    <a:cubicBezTo>
                      <a:pt x="17" y="0"/>
                      <a:pt x="22" y="5"/>
                      <a:pt x="22" y="11"/>
                    </a:cubicBezTo>
                    <a:cubicBezTo>
                      <a:pt x="22" y="17"/>
                      <a:pt x="17" y="22"/>
                      <a:pt x="11" y="22"/>
                    </a:cubicBezTo>
                    <a:moveTo>
                      <a:pt x="11" y="4"/>
                    </a:moveTo>
                    <a:cubicBezTo>
                      <a:pt x="7" y="4"/>
                      <a:pt x="4" y="7"/>
                      <a:pt x="4" y="11"/>
                    </a:cubicBezTo>
                    <a:cubicBezTo>
                      <a:pt x="4" y="15"/>
                      <a:pt x="7" y="18"/>
                      <a:pt x="11" y="18"/>
                    </a:cubicBezTo>
                    <a:cubicBezTo>
                      <a:pt x="15" y="18"/>
                      <a:pt x="18" y="15"/>
                      <a:pt x="18" y="11"/>
                    </a:cubicBezTo>
                    <a:cubicBezTo>
                      <a:pt x="18" y="7"/>
                      <a:pt x="15" y="4"/>
                      <a:pt x="11" y="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21" name="Freeform 120"/>
              <p:cNvSpPr>
                <a:spLocks/>
              </p:cNvSpPr>
              <p:nvPr/>
            </p:nvSpPr>
            <p:spPr bwMode="auto">
              <a:xfrm>
                <a:off x="5318126" y="5067300"/>
                <a:ext cx="88900" cy="42863"/>
              </a:xfrm>
              <a:custGeom>
                <a:avLst/>
                <a:gdLst>
                  <a:gd name="T0" fmla="*/ 29 w 29"/>
                  <a:gd name="T1" fmla="*/ 14 h 14"/>
                  <a:gd name="T2" fmla="*/ 25 w 29"/>
                  <a:gd name="T3" fmla="*/ 14 h 14"/>
                  <a:gd name="T4" fmla="*/ 15 w 29"/>
                  <a:gd name="T5" fmla="*/ 4 h 14"/>
                  <a:gd name="T6" fmla="*/ 4 w 29"/>
                  <a:gd name="T7" fmla="*/ 14 h 14"/>
                  <a:gd name="T8" fmla="*/ 0 w 29"/>
                  <a:gd name="T9" fmla="*/ 14 h 14"/>
                  <a:gd name="T10" fmla="*/ 15 w 29"/>
                  <a:gd name="T11" fmla="*/ 0 h 14"/>
                  <a:gd name="T12" fmla="*/ 29 w 29"/>
                  <a:gd name="T13" fmla="*/ 14 h 14"/>
                </a:gdLst>
                <a:ahLst/>
                <a:cxnLst>
                  <a:cxn ang="0">
                    <a:pos x="T0" y="T1"/>
                  </a:cxn>
                  <a:cxn ang="0">
                    <a:pos x="T2" y="T3"/>
                  </a:cxn>
                  <a:cxn ang="0">
                    <a:pos x="T4" y="T5"/>
                  </a:cxn>
                  <a:cxn ang="0">
                    <a:pos x="T6" y="T7"/>
                  </a:cxn>
                  <a:cxn ang="0">
                    <a:pos x="T8" y="T9"/>
                  </a:cxn>
                  <a:cxn ang="0">
                    <a:pos x="T10" y="T11"/>
                  </a:cxn>
                  <a:cxn ang="0">
                    <a:pos x="T12" y="T13"/>
                  </a:cxn>
                </a:cxnLst>
                <a:rect l="0" t="0" r="r" b="b"/>
                <a:pathLst>
                  <a:path w="29" h="14">
                    <a:moveTo>
                      <a:pt x="29" y="14"/>
                    </a:moveTo>
                    <a:cubicBezTo>
                      <a:pt x="25" y="14"/>
                      <a:pt x="25" y="14"/>
                      <a:pt x="25" y="14"/>
                    </a:cubicBezTo>
                    <a:cubicBezTo>
                      <a:pt x="25" y="8"/>
                      <a:pt x="21" y="4"/>
                      <a:pt x="15" y="4"/>
                    </a:cubicBezTo>
                    <a:cubicBezTo>
                      <a:pt x="9" y="4"/>
                      <a:pt x="4" y="8"/>
                      <a:pt x="4" y="14"/>
                    </a:cubicBezTo>
                    <a:cubicBezTo>
                      <a:pt x="0" y="14"/>
                      <a:pt x="0" y="14"/>
                      <a:pt x="0" y="14"/>
                    </a:cubicBezTo>
                    <a:cubicBezTo>
                      <a:pt x="0" y="6"/>
                      <a:pt x="7" y="0"/>
                      <a:pt x="15" y="0"/>
                    </a:cubicBezTo>
                    <a:cubicBezTo>
                      <a:pt x="23" y="0"/>
                      <a:pt x="29" y="6"/>
                      <a:pt x="29" y="1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22" name="Freeform 121"/>
              <p:cNvSpPr>
                <a:spLocks noEditPoints="1"/>
              </p:cNvSpPr>
              <p:nvPr/>
            </p:nvSpPr>
            <p:spPr bwMode="auto">
              <a:xfrm>
                <a:off x="5267326" y="5080000"/>
                <a:ext cx="63500" cy="61913"/>
              </a:xfrm>
              <a:custGeom>
                <a:avLst/>
                <a:gdLst>
                  <a:gd name="T0" fmla="*/ 11 w 21"/>
                  <a:gd name="T1" fmla="*/ 21 h 21"/>
                  <a:gd name="T2" fmla="*/ 0 w 21"/>
                  <a:gd name="T3" fmla="*/ 10 h 21"/>
                  <a:gd name="T4" fmla="*/ 11 w 21"/>
                  <a:gd name="T5" fmla="*/ 0 h 21"/>
                  <a:gd name="T6" fmla="*/ 21 w 21"/>
                  <a:gd name="T7" fmla="*/ 10 h 21"/>
                  <a:gd name="T8" fmla="*/ 11 w 21"/>
                  <a:gd name="T9" fmla="*/ 21 h 21"/>
                  <a:gd name="T10" fmla="*/ 11 w 21"/>
                  <a:gd name="T11" fmla="*/ 3 h 21"/>
                  <a:gd name="T12" fmla="*/ 4 w 21"/>
                  <a:gd name="T13" fmla="*/ 10 h 21"/>
                  <a:gd name="T14" fmla="*/ 11 w 21"/>
                  <a:gd name="T15" fmla="*/ 17 h 21"/>
                  <a:gd name="T16" fmla="*/ 17 w 21"/>
                  <a:gd name="T17" fmla="*/ 10 h 21"/>
                  <a:gd name="T18" fmla="*/ 11 w 21"/>
                  <a:gd name="T19" fmla="*/ 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 h="21">
                    <a:moveTo>
                      <a:pt x="11" y="21"/>
                    </a:moveTo>
                    <a:cubicBezTo>
                      <a:pt x="5" y="21"/>
                      <a:pt x="0" y="16"/>
                      <a:pt x="0" y="10"/>
                    </a:cubicBezTo>
                    <a:cubicBezTo>
                      <a:pt x="0" y="4"/>
                      <a:pt x="5" y="0"/>
                      <a:pt x="11" y="0"/>
                    </a:cubicBezTo>
                    <a:cubicBezTo>
                      <a:pt x="16" y="0"/>
                      <a:pt x="21" y="4"/>
                      <a:pt x="21" y="10"/>
                    </a:cubicBezTo>
                    <a:cubicBezTo>
                      <a:pt x="21" y="16"/>
                      <a:pt x="16" y="21"/>
                      <a:pt x="11" y="21"/>
                    </a:cubicBezTo>
                    <a:moveTo>
                      <a:pt x="11" y="3"/>
                    </a:moveTo>
                    <a:cubicBezTo>
                      <a:pt x="7" y="3"/>
                      <a:pt x="4" y="6"/>
                      <a:pt x="4" y="10"/>
                    </a:cubicBezTo>
                    <a:cubicBezTo>
                      <a:pt x="4" y="14"/>
                      <a:pt x="7" y="17"/>
                      <a:pt x="11" y="17"/>
                    </a:cubicBezTo>
                    <a:cubicBezTo>
                      <a:pt x="14" y="17"/>
                      <a:pt x="17" y="14"/>
                      <a:pt x="17" y="10"/>
                    </a:cubicBezTo>
                    <a:cubicBezTo>
                      <a:pt x="17" y="6"/>
                      <a:pt x="14" y="3"/>
                      <a:pt x="11"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23" name="Freeform 122"/>
              <p:cNvSpPr>
                <a:spLocks/>
              </p:cNvSpPr>
              <p:nvPr/>
            </p:nvSpPr>
            <p:spPr bwMode="auto">
              <a:xfrm>
                <a:off x="5254626" y="5130800"/>
                <a:ext cx="88900" cy="44450"/>
              </a:xfrm>
              <a:custGeom>
                <a:avLst/>
                <a:gdLst>
                  <a:gd name="T0" fmla="*/ 29 w 29"/>
                  <a:gd name="T1" fmla="*/ 15 h 15"/>
                  <a:gd name="T2" fmla="*/ 25 w 29"/>
                  <a:gd name="T3" fmla="*/ 15 h 15"/>
                  <a:gd name="T4" fmla="*/ 15 w 29"/>
                  <a:gd name="T5" fmla="*/ 4 h 15"/>
                  <a:gd name="T6" fmla="*/ 4 w 29"/>
                  <a:gd name="T7" fmla="*/ 15 h 15"/>
                  <a:gd name="T8" fmla="*/ 0 w 29"/>
                  <a:gd name="T9" fmla="*/ 15 h 15"/>
                  <a:gd name="T10" fmla="*/ 15 w 29"/>
                  <a:gd name="T11" fmla="*/ 0 h 15"/>
                  <a:gd name="T12" fmla="*/ 29 w 29"/>
                  <a:gd name="T13" fmla="*/ 15 h 15"/>
                </a:gdLst>
                <a:ahLst/>
                <a:cxnLst>
                  <a:cxn ang="0">
                    <a:pos x="T0" y="T1"/>
                  </a:cxn>
                  <a:cxn ang="0">
                    <a:pos x="T2" y="T3"/>
                  </a:cxn>
                  <a:cxn ang="0">
                    <a:pos x="T4" y="T5"/>
                  </a:cxn>
                  <a:cxn ang="0">
                    <a:pos x="T6" y="T7"/>
                  </a:cxn>
                  <a:cxn ang="0">
                    <a:pos x="T8" y="T9"/>
                  </a:cxn>
                  <a:cxn ang="0">
                    <a:pos x="T10" y="T11"/>
                  </a:cxn>
                  <a:cxn ang="0">
                    <a:pos x="T12" y="T13"/>
                  </a:cxn>
                </a:cxnLst>
                <a:rect l="0" t="0" r="r" b="b"/>
                <a:pathLst>
                  <a:path w="29" h="15">
                    <a:moveTo>
                      <a:pt x="29" y="15"/>
                    </a:moveTo>
                    <a:cubicBezTo>
                      <a:pt x="25" y="15"/>
                      <a:pt x="25" y="15"/>
                      <a:pt x="25" y="15"/>
                    </a:cubicBezTo>
                    <a:cubicBezTo>
                      <a:pt x="25" y="9"/>
                      <a:pt x="20" y="4"/>
                      <a:pt x="15" y="4"/>
                    </a:cubicBezTo>
                    <a:cubicBezTo>
                      <a:pt x="9" y="4"/>
                      <a:pt x="4" y="9"/>
                      <a:pt x="4" y="15"/>
                    </a:cubicBezTo>
                    <a:cubicBezTo>
                      <a:pt x="0" y="15"/>
                      <a:pt x="0" y="15"/>
                      <a:pt x="0" y="15"/>
                    </a:cubicBezTo>
                    <a:cubicBezTo>
                      <a:pt x="0" y="7"/>
                      <a:pt x="7" y="0"/>
                      <a:pt x="15" y="0"/>
                    </a:cubicBezTo>
                    <a:cubicBezTo>
                      <a:pt x="22" y="0"/>
                      <a:pt x="29" y="7"/>
                      <a:pt x="29" y="1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24" name="Freeform 123"/>
              <p:cNvSpPr>
                <a:spLocks noEditPoints="1"/>
              </p:cNvSpPr>
              <p:nvPr/>
            </p:nvSpPr>
            <p:spPr bwMode="auto">
              <a:xfrm>
                <a:off x="5394326" y="5080000"/>
                <a:ext cx="66675" cy="61913"/>
              </a:xfrm>
              <a:custGeom>
                <a:avLst/>
                <a:gdLst>
                  <a:gd name="T0" fmla="*/ 11 w 22"/>
                  <a:gd name="T1" fmla="*/ 21 h 21"/>
                  <a:gd name="T2" fmla="*/ 0 w 22"/>
                  <a:gd name="T3" fmla="*/ 10 h 21"/>
                  <a:gd name="T4" fmla="*/ 11 w 22"/>
                  <a:gd name="T5" fmla="*/ 0 h 21"/>
                  <a:gd name="T6" fmla="*/ 22 w 22"/>
                  <a:gd name="T7" fmla="*/ 10 h 21"/>
                  <a:gd name="T8" fmla="*/ 11 w 22"/>
                  <a:gd name="T9" fmla="*/ 21 h 21"/>
                  <a:gd name="T10" fmla="*/ 11 w 22"/>
                  <a:gd name="T11" fmla="*/ 3 h 21"/>
                  <a:gd name="T12" fmla="*/ 4 w 22"/>
                  <a:gd name="T13" fmla="*/ 10 h 21"/>
                  <a:gd name="T14" fmla="*/ 11 w 22"/>
                  <a:gd name="T15" fmla="*/ 17 h 21"/>
                  <a:gd name="T16" fmla="*/ 18 w 22"/>
                  <a:gd name="T17" fmla="*/ 10 h 21"/>
                  <a:gd name="T18" fmla="*/ 11 w 22"/>
                  <a:gd name="T19" fmla="*/ 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 h="21">
                    <a:moveTo>
                      <a:pt x="11" y="21"/>
                    </a:moveTo>
                    <a:cubicBezTo>
                      <a:pt x="5" y="21"/>
                      <a:pt x="0" y="16"/>
                      <a:pt x="0" y="10"/>
                    </a:cubicBezTo>
                    <a:cubicBezTo>
                      <a:pt x="0" y="4"/>
                      <a:pt x="5" y="0"/>
                      <a:pt x="11" y="0"/>
                    </a:cubicBezTo>
                    <a:cubicBezTo>
                      <a:pt x="17" y="0"/>
                      <a:pt x="22" y="4"/>
                      <a:pt x="22" y="10"/>
                    </a:cubicBezTo>
                    <a:cubicBezTo>
                      <a:pt x="22" y="16"/>
                      <a:pt x="17" y="21"/>
                      <a:pt x="11" y="21"/>
                    </a:cubicBezTo>
                    <a:moveTo>
                      <a:pt x="11" y="3"/>
                    </a:moveTo>
                    <a:cubicBezTo>
                      <a:pt x="7" y="3"/>
                      <a:pt x="4" y="6"/>
                      <a:pt x="4" y="10"/>
                    </a:cubicBezTo>
                    <a:cubicBezTo>
                      <a:pt x="4" y="14"/>
                      <a:pt x="7" y="17"/>
                      <a:pt x="11" y="17"/>
                    </a:cubicBezTo>
                    <a:cubicBezTo>
                      <a:pt x="15" y="17"/>
                      <a:pt x="18" y="14"/>
                      <a:pt x="18" y="10"/>
                    </a:cubicBezTo>
                    <a:cubicBezTo>
                      <a:pt x="18" y="6"/>
                      <a:pt x="15" y="3"/>
                      <a:pt x="11"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25" name="Freeform 124"/>
              <p:cNvSpPr>
                <a:spLocks/>
              </p:cNvSpPr>
              <p:nvPr/>
            </p:nvSpPr>
            <p:spPr bwMode="auto">
              <a:xfrm>
                <a:off x="5384801" y="5130800"/>
                <a:ext cx="85725" cy="44450"/>
              </a:xfrm>
              <a:custGeom>
                <a:avLst/>
                <a:gdLst>
                  <a:gd name="T0" fmla="*/ 28 w 28"/>
                  <a:gd name="T1" fmla="*/ 15 h 15"/>
                  <a:gd name="T2" fmla="*/ 25 w 28"/>
                  <a:gd name="T3" fmla="*/ 15 h 15"/>
                  <a:gd name="T4" fmla="*/ 14 w 28"/>
                  <a:gd name="T5" fmla="*/ 4 h 15"/>
                  <a:gd name="T6" fmla="*/ 4 w 28"/>
                  <a:gd name="T7" fmla="*/ 15 h 15"/>
                  <a:gd name="T8" fmla="*/ 0 w 28"/>
                  <a:gd name="T9" fmla="*/ 15 h 15"/>
                  <a:gd name="T10" fmla="*/ 14 w 28"/>
                  <a:gd name="T11" fmla="*/ 0 h 15"/>
                  <a:gd name="T12" fmla="*/ 28 w 28"/>
                  <a:gd name="T13" fmla="*/ 15 h 15"/>
                </a:gdLst>
                <a:ahLst/>
                <a:cxnLst>
                  <a:cxn ang="0">
                    <a:pos x="T0" y="T1"/>
                  </a:cxn>
                  <a:cxn ang="0">
                    <a:pos x="T2" y="T3"/>
                  </a:cxn>
                  <a:cxn ang="0">
                    <a:pos x="T4" y="T5"/>
                  </a:cxn>
                  <a:cxn ang="0">
                    <a:pos x="T6" y="T7"/>
                  </a:cxn>
                  <a:cxn ang="0">
                    <a:pos x="T8" y="T9"/>
                  </a:cxn>
                  <a:cxn ang="0">
                    <a:pos x="T10" y="T11"/>
                  </a:cxn>
                  <a:cxn ang="0">
                    <a:pos x="T12" y="T13"/>
                  </a:cxn>
                </a:cxnLst>
                <a:rect l="0" t="0" r="r" b="b"/>
                <a:pathLst>
                  <a:path w="28" h="15">
                    <a:moveTo>
                      <a:pt x="28" y="15"/>
                    </a:moveTo>
                    <a:cubicBezTo>
                      <a:pt x="25" y="15"/>
                      <a:pt x="25" y="15"/>
                      <a:pt x="25" y="15"/>
                    </a:cubicBezTo>
                    <a:cubicBezTo>
                      <a:pt x="25" y="9"/>
                      <a:pt x="20" y="4"/>
                      <a:pt x="14" y="4"/>
                    </a:cubicBezTo>
                    <a:cubicBezTo>
                      <a:pt x="8" y="4"/>
                      <a:pt x="4" y="9"/>
                      <a:pt x="4" y="15"/>
                    </a:cubicBezTo>
                    <a:cubicBezTo>
                      <a:pt x="0" y="15"/>
                      <a:pt x="0" y="15"/>
                      <a:pt x="0" y="15"/>
                    </a:cubicBezTo>
                    <a:cubicBezTo>
                      <a:pt x="0" y="7"/>
                      <a:pt x="6" y="0"/>
                      <a:pt x="14" y="0"/>
                    </a:cubicBezTo>
                    <a:cubicBezTo>
                      <a:pt x="22" y="0"/>
                      <a:pt x="28" y="7"/>
                      <a:pt x="28" y="1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26" name="Freeform 125"/>
              <p:cNvSpPr>
                <a:spLocks/>
              </p:cNvSpPr>
              <p:nvPr/>
            </p:nvSpPr>
            <p:spPr bwMode="auto">
              <a:xfrm>
                <a:off x="4948238" y="4521200"/>
                <a:ext cx="325438" cy="193675"/>
              </a:xfrm>
              <a:custGeom>
                <a:avLst/>
                <a:gdLst>
                  <a:gd name="T0" fmla="*/ 11 w 107"/>
                  <a:gd name="T1" fmla="*/ 32 h 64"/>
                  <a:gd name="T2" fmla="*/ 29 w 107"/>
                  <a:gd name="T3" fmla="*/ 18 h 64"/>
                  <a:gd name="T4" fmla="*/ 47 w 107"/>
                  <a:gd name="T5" fmla="*/ 0 h 64"/>
                  <a:gd name="T6" fmla="*/ 63 w 107"/>
                  <a:gd name="T7" fmla="*/ 9 h 64"/>
                  <a:gd name="T8" fmla="*/ 69 w 107"/>
                  <a:gd name="T9" fmla="*/ 8 h 64"/>
                  <a:gd name="T10" fmla="*/ 86 w 107"/>
                  <a:gd name="T11" fmla="*/ 25 h 64"/>
                  <a:gd name="T12" fmla="*/ 88 w 107"/>
                  <a:gd name="T13" fmla="*/ 25 h 64"/>
                  <a:gd name="T14" fmla="*/ 107 w 107"/>
                  <a:gd name="T15" fmla="*/ 45 h 64"/>
                  <a:gd name="T16" fmla="*/ 88 w 107"/>
                  <a:gd name="T17" fmla="*/ 64 h 64"/>
                  <a:gd name="T18" fmla="*/ 17 w 107"/>
                  <a:gd name="T19" fmla="*/ 64 h 64"/>
                  <a:gd name="T20" fmla="*/ 0 w 107"/>
                  <a:gd name="T21" fmla="*/ 47 h 64"/>
                  <a:gd name="T22" fmla="*/ 11 w 107"/>
                  <a:gd name="T23" fmla="*/ 3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7" h="64">
                    <a:moveTo>
                      <a:pt x="11" y="32"/>
                    </a:moveTo>
                    <a:cubicBezTo>
                      <a:pt x="13" y="24"/>
                      <a:pt x="20" y="18"/>
                      <a:pt x="29" y="18"/>
                    </a:cubicBezTo>
                    <a:cubicBezTo>
                      <a:pt x="29" y="8"/>
                      <a:pt x="37" y="0"/>
                      <a:pt x="47" y="0"/>
                    </a:cubicBezTo>
                    <a:cubicBezTo>
                      <a:pt x="54" y="0"/>
                      <a:pt x="60" y="3"/>
                      <a:pt x="63" y="9"/>
                    </a:cubicBezTo>
                    <a:cubicBezTo>
                      <a:pt x="65" y="9"/>
                      <a:pt x="66" y="8"/>
                      <a:pt x="69" y="8"/>
                    </a:cubicBezTo>
                    <a:cubicBezTo>
                      <a:pt x="78" y="8"/>
                      <a:pt x="86" y="16"/>
                      <a:pt x="86" y="25"/>
                    </a:cubicBezTo>
                    <a:cubicBezTo>
                      <a:pt x="88" y="25"/>
                      <a:pt x="88" y="25"/>
                      <a:pt x="88" y="25"/>
                    </a:cubicBezTo>
                    <a:cubicBezTo>
                      <a:pt x="99" y="25"/>
                      <a:pt x="107" y="34"/>
                      <a:pt x="107" y="45"/>
                    </a:cubicBezTo>
                    <a:cubicBezTo>
                      <a:pt x="107" y="56"/>
                      <a:pt x="99" y="64"/>
                      <a:pt x="88" y="64"/>
                    </a:cubicBezTo>
                    <a:cubicBezTo>
                      <a:pt x="17" y="64"/>
                      <a:pt x="17" y="64"/>
                      <a:pt x="17" y="64"/>
                    </a:cubicBezTo>
                    <a:cubicBezTo>
                      <a:pt x="8" y="64"/>
                      <a:pt x="0" y="57"/>
                      <a:pt x="0" y="47"/>
                    </a:cubicBezTo>
                    <a:cubicBezTo>
                      <a:pt x="0" y="40"/>
                      <a:pt x="5" y="34"/>
                      <a:pt x="11" y="3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27" name="Freeform 126"/>
              <p:cNvSpPr>
                <a:spLocks/>
              </p:cNvSpPr>
              <p:nvPr/>
            </p:nvSpPr>
            <p:spPr bwMode="auto">
              <a:xfrm>
                <a:off x="4348163" y="4768850"/>
                <a:ext cx="139700" cy="134938"/>
              </a:xfrm>
              <a:custGeom>
                <a:avLst/>
                <a:gdLst>
                  <a:gd name="T0" fmla="*/ 11 w 46"/>
                  <a:gd name="T1" fmla="*/ 43 h 45"/>
                  <a:gd name="T2" fmla="*/ 46 w 46"/>
                  <a:gd name="T3" fmla="*/ 8 h 45"/>
                  <a:gd name="T4" fmla="*/ 38 w 46"/>
                  <a:gd name="T5" fmla="*/ 0 h 45"/>
                  <a:gd name="T6" fmla="*/ 2 w 46"/>
                  <a:gd name="T7" fmla="*/ 35 h 45"/>
                  <a:gd name="T8" fmla="*/ 2 w 46"/>
                  <a:gd name="T9" fmla="*/ 43 h 45"/>
                  <a:gd name="T10" fmla="*/ 11 w 46"/>
                  <a:gd name="T11" fmla="*/ 43 h 45"/>
                </a:gdLst>
                <a:ahLst/>
                <a:cxnLst>
                  <a:cxn ang="0">
                    <a:pos x="T0" y="T1"/>
                  </a:cxn>
                  <a:cxn ang="0">
                    <a:pos x="T2" y="T3"/>
                  </a:cxn>
                  <a:cxn ang="0">
                    <a:pos x="T4" y="T5"/>
                  </a:cxn>
                  <a:cxn ang="0">
                    <a:pos x="T6" y="T7"/>
                  </a:cxn>
                  <a:cxn ang="0">
                    <a:pos x="T8" y="T9"/>
                  </a:cxn>
                  <a:cxn ang="0">
                    <a:pos x="T10" y="T11"/>
                  </a:cxn>
                </a:cxnLst>
                <a:rect l="0" t="0" r="r" b="b"/>
                <a:pathLst>
                  <a:path w="46" h="45">
                    <a:moveTo>
                      <a:pt x="11" y="43"/>
                    </a:moveTo>
                    <a:cubicBezTo>
                      <a:pt x="46" y="8"/>
                      <a:pt x="46" y="8"/>
                      <a:pt x="46" y="8"/>
                    </a:cubicBezTo>
                    <a:cubicBezTo>
                      <a:pt x="38" y="0"/>
                      <a:pt x="38" y="0"/>
                      <a:pt x="38" y="0"/>
                    </a:cubicBezTo>
                    <a:cubicBezTo>
                      <a:pt x="2" y="35"/>
                      <a:pt x="2" y="35"/>
                      <a:pt x="2" y="35"/>
                    </a:cubicBezTo>
                    <a:cubicBezTo>
                      <a:pt x="0" y="37"/>
                      <a:pt x="0" y="41"/>
                      <a:pt x="2" y="43"/>
                    </a:cubicBezTo>
                    <a:cubicBezTo>
                      <a:pt x="4" y="45"/>
                      <a:pt x="8" y="45"/>
                      <a:pt x="11" y="43"/>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28" name="Freeform 127"/>
              <p:cNvSpPr>
                <a:spLocks/>
              </p:cNvSpPr>
              <p:nvPr/>
            </p:nvSpPr>
            <p:spPr bwMode="auto">
              <a:xfrm>
                <a:off x="5130801" y="5459413"/>
                <a:ext cx="212725" cy="211138"/>
              </a:xfrm>
              <a:custGeom>
                <a:avLst/>
                <a:gdLst>
                  <a:gd name="T0" fmla="*/ 62 w 70"/>
                  <a:gd name="T1" fmla="*/ 0 h 70"/>
                  <a:gd name="T2" fmla="*/ 9 w 70"/>
                  <a:gd name="T3" fmla="*/ 0 h 70"/>
                  <a:gd name="T4" fmla="*/ 0 w 70"/>
                  <a:gd name="T5" fmla="*/ 9 h 70"/>
                  <a:gd name="T6" fmla="*/ 0 w 70"/>
                  <a:gd name="T7" fmla="*/ 45 h 70"/>
                  <a:gd name="T8" fmla="*/ 9 w 70"/>
                  <a:gd name="T9" fmla="*/ 55 h 70"/>
                  <a:gd name="T10" fmla="*/ 19 w 70"/>
                  <a:gd name="T11" fmla="*/ 55 h 70"/>
                  <a:gd name="T12" fmla="*/ 19 w 70"/>
                  <a:gd name="T13" fmla="*/ 70 h 70"/>
                  <a:gd name="T14" fmla="*/ 34 w 70"/>
                  <a:gd name="T15" fmla="*/ 55 h 70"/>
                  <a:gd name="T16" fmla="*/ 62 w 70"/>
                  <a:gd name="T17" fmla="*/ 55 h 70"/>
                  <a:gd name="T18" fmla="*/ 70 w 70"/>
                  <a:gd name="T19" fmla="*/ 45 h 70"/>
                  <a:gd name="T20" fmla="*/ 70 w 70"/>
                  <a:gd name="T21" fmla="*/ 9 h 70"/>
                  <a:gd name="T22" fmla="*/ 62 w 70"/>
                  <a:gd name="T23"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0" h="70">
                    <a:moveTo>
                      <a:pt x="62" y="0"/>
                    </a:moveTo>
                    <a:cubicBezTo>
                      <a:pt x="9" y="0"/>
                      <a:pt x="9" y="0"/>
                      <a:pt x="9" y="0"/>
                    </a:cubicBezTo>
                    <a:cubicBezTo>
                      <a:pt x="4" y="0"/>
                      <a:pt x="0" y="4"/>
                      <a:pt x="0" y="9"/>
                    </a:cubicBezTo>
                    <a:cubicBezTo>
                      <a:pt x="0" y="45"/>
                      <a:pt x="0" y="45"/>
                      <a:pt x="0" y="45"/>
                    </a:cubicBezTo>
                    <a:cubicBezTo>
                      <a:pt x="0" y="50"/>
                      <a:pt x="4" y="55"/>
                      <a:pt x="9" y="55"/>
                    </a:cubicBezTo>
                    <a:cubicBezTo>
                      <a:pt x="19" y="55"/>
                      <a:pt x="19" y="55"/>
                      <a:pt x="19" y="55"/>
                    </a:cubicBezTo>
                    <a:cubicBezTo>
                      <a:pt x="19" y="70"/>
                      <a:pt x="19" y="70"/>
                      <a:pt x="19" y="70"/>
                    </a:cubicBezTo>
                    <a:cubicBezTo>
                      <a:pt x="34" y="55"/>
                      <a:pt x="34" y="55"/>
                      <a:pt x="34" y="55"/>
                    </a:cubicBezTo>
                    <a:cubicBezTo>
                      <a:pt x="62" y="55"/>
                      <a:pt x="62" y="55"/>
                      <a:pt x="62" y="55"/>
                    </a:cubicBezTo>
                    <a:cubicBezTo>
                      <a:pt x="67" y="55"/>
                      <a:pt x="70" y="50"/>
                      <a:pt x="70" y="45"/>
                    </a:cubicBezTo>
                    <a:cubicBezTo>
                      <a:pt x="70" y="9"/>
                      <a:pt x="70" y="9"/>
                      <a:pt x="70" y="9"/>
                    </a:cubicBezTo>
                    <a:cubicBezTo>
                      <a:pt x="70" y="4"/>
                      <a:pt x="67" y="0"/>
                      <a:pt x="62" y="0"/>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29" name="Freeform 128"/>
              <p:cNvSpPr>
                <a:spLocks/>
              </p:cNvSpPr>
              <p:nvPr/>
            </p:nvSpPr>
            <p:spPr bwMode="auto">
              <a:xfrm>
                <a:off x="5311776" y="5546725"/>
                <a:ext cx="222250" cy="211138"/>
              </a:xfrm>
              <a:custGeom>
                <a:avLst/>
                <a:gdLst>
                  <a:gd name="T0" fmla="*/ 62 w 73"/>
                  <a:gd name="T1" fmla="*/ 0 h 70"/>
                  <a:gd name="T2" fmla="*/ 15 w 73"/>
                  <a:gd name="T3" fmla="*/ 0 h 70"/>
                  <a:gd name="T4" fmla="*/ 15 w 73"/>
                  <a:gd name="T5" fmla="*/ 20 h 70"/>
                  <a:gd name="T6" fmla="*/ 2 w 73"/>
                  <a:gd name="T7" fmla="*/ 32 h 70"/>
                  <a:gd name="T8" fmla="*/ 0 w 73"/>
                  <a:gd name="T9" fmla="*/ 32 h 70"/>
                  <a:gd name="T10" fmla="*/ 0 w 73"/>
                  <a:gd name="T11" fmla="*/ 45 h 70"/>
                  <a:gd name="T12" fmla="*/ 9 w 73"/>
                  <a:gd name="T13" fmla="*/ 53 h 70"/>
                  <a:gd name="T14" fmla="*/ 37 w 73"/>
                  <a:gd name="T15" fmla="*/ 53 h 70"/>
                  <a:gd name="T16" fmla="*/ 53 w 73"/>
                  <a:gd name="T17" fmla="*/ 70 h 70"/>
                  <a:gd name="T18" fmla="*/ 53 w 73"/>
                  <a:gd name="T19" fmla="*/ 53 h 70"/>
                  <a:gd name="T20" fmla="*/ 62 w 73"/>
                  <a:gd name="T21" fmla="*/ 53 h 70"/>
                  <a:gd name="T22" fmla="*/ 73 w 73"/>
                  <a:gd name="T23" fmla="*/ 45 h 70"/>
                  <a:gd name="T24" fmla="*/ 73 w 73"/>
                  <a:gd name="T25" fmla="*/ 9 h 70"/>
                  <a:gd name="T26" fmla="*/ 62 w 73"/>
                  <a:gd name="T27"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70">
                    <a:moveTo>
                      <a:pt x="62" y="0"/>
                    </a:moveTo>
                    <a:cubicBezTo>
                      <a:pt x="15" y="0"/>
                      <a:pt x="15" y="0"/>
                      <a:pt x="15" y="0"/>
                    </a:cubicBezTo>
                    <a:cubicBezTo>
                      <a:pt x="15" y="20"/>
                      <a:pt x="15" y="20"/>
                      <a:pt x="15" y="20"/>
                    </a:cubicBezTo>
                    <a:cubicBezTo>
                      <a:pt x="15" y="27"/>
                      <a:pt x="9" y="32"/>
                      <a:pt x="2" y="32"/>
                    </a:cubicBezTo>
                    <a:cubicBezTo>
                      <a:pt x="0" y="32"/>
                      <a:pt x="0" y="32"/>
                      <a:pt x="0" y="32"/>
                    </a:cubicBezTo>
                    <a:cubicBezTo>
                      <a:pt x="0" y="45"/>
                      <a:pt x="0" y="45"/>
                      <a:pt x="0" y="45"/>
                    </a:cubicBezTo>
                    <a:cubicBezTo>
                      <a:pt x="0" y="50"/>
                      <a:pt x="4" y="53"/>
                      <a:pt x="9" y="53"/>
                    </a:cubicBezTo>
                    <a:cubicBezTo>
                      <a:pt x="37" y="53"/>
                      <a:pt x="37" y="53"/>
                      <a:pt x="37" y="53"/>
                    </a:cubicBezTo>
                    <a:cubicBezTo>
                      <a:pt x="53" y="70"/>
                      <a:pt x="53" y="70"/>
                      <a:pt x="53" y="70"/>
                    </a:cubicBezTo>
                    <a:cubicBezTo>
                      <a:pt x="53" y="53"/>
                      <a:pt x="53" y="53"/>
                      <a:pt x="53" y="53"/>
                    </a:cubicBezTo>
                    <a:cubicBezTo>
                      <a:pt x="62" y="53"/>
                      <a:pt x="62" y="53"/>
                      <a:pt x="62" y="53"/>
                    </a:cubicBezTo>
                    <a:cubicBezTo>
                      <a:pt x="67" y="53"/>
                      <a:pt x="73" y="50"/>
                      <a:pt x="73" y="45"/>
                    </a:cubicBezTo>
                    <a:cubicBezTo>
                      <a:pt x="73" y="9"/>
                      <a:pt x="73" y="9"/>
                      <a:pt x="73" y="9"/>
                    </a:cubicBezTo>
                    <a:cubicBezTo>
                      <a:pt x="73" y="4"/>
                      <a:pt x="67" y="0"/>
                      <a:pt x="6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30" name="Freeform 129"/>
              <p:cNvSpPr>
                <a:spLocks/>
              </p:cNvSpPr>
              <p:nvPr/>
            </p:nvSpPr>
            <p:spPr bwMode="auto">
              <a:xfrm>
                <a:off x="4140201" y="5081588"/>
                <a:ext cx="347663" cy="236538"/>
              </a:xfrm>
              <a:custGeom>
                <a:avLst/>
                <a:gdLst>
                  <a:gd name="T0" fmla="*/ 115 w 115"/>
                  <a:gd name="T1" fmla="*/ 73 h 78"/>
                  <a:gd name="T2" fmla="*/ 110 w 115"/>
                  <a:gd name="T3" fmla="*/ 78 h 78"/>
                  <a:gd name="T4" fmla="*/ 5 w 115"/>
                  <a:gd name="T5" fmla="*/ 78 h 78"/>
                  <a:gd name="T6" fmla="*/ 0 w 115"/>
                  <a:gd name="T7" fmla="*/ 73 h 78"/>
                  <a:gd name="T8" fmla="*/ 0 w 115"/>
                  <a:gd name="T9" fmla="*/ 6 h 78"/>
                  <a:gd name="T10" fmla="*/ 5 w 115"/>
                  <a:gd name="T11" fmla="*/ 0 h 78"/>
                  <a:gd name="T12" fmla="*/ 110 w 115"/>
                  <a:gd name="T13" fmla="*/ 0 h 78"/>
                  <a:gd name="T14" fmla="*/ 115 w 115"/>
                  <a:gd name="T15" fmla="*/ 6 h 78"/>
                  <a:gd name="T16" fmla="*/ 115 w 115"/>
                  <a:gd name="T17" fmla="*/ 73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5" h="78">
                    <a:moveTo>
                      <a:pt x="115" y="73"/>
                    </a:moveTo>
                    <a:cubicBezTo>
                      <a:pt x="115" y="76"/>
                      <a:pt x="113" y="78"/>
                      <a:pt x="110" y="78"/>
                    </a:cubicBezTo>
                    <a:cubicBezTo>
                      <a:pt x="5" y="78"/>
                      <a:pt x="5" y="78"/>
                      <a:pt x="5" y="78"/>
                    </a:cubicBezTo>
                    <a:cubicBezTo>
                      <a:pt x="2" y="78"/>
                      <a:pt x="0" y="76"/>
                      <a:pt x="0" y="73"/>
                    </a:cubicBezTo>
                    <a:cubicBezTo>
                      <a:pt x="0" y="6"/>
                      <a:pt x="0" y="6"/>
                      <a:pt x="0" y="6"/>
                    </a:cubicBezTo>
                    <a:cubicBezTo>
                      <a:pt x="0" y="3"/>
                      <a:pt x="2" y="0"/>
                      <a:pt x="5" y="0"/>
                    </a:cubicBezTo>
                    <a:cubicBezTo>
                      <a:pt x="110" y="0"/>
                      <a:pt x="110" y="0"/>
                      <a:pt x="110" y="0"/>
                    </a:cubicBezTo>
                    <a:cubicBezTo>
                      <a:pt x="113" y="0"/>
                      <a:pt x="115" y="3"/>
                      <a:pt x="115" y="6"/>
                    </a:cubicBezTo>
                    <a:lnTo>
                      <a:pt x="115" y="73"/>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31" name="Rectangle 130"/>
              <p:cNvSpPr>
                <a:spLocks noChangeArrowheads="1"/>
              </p:cNvSpPr>
              <p:nvPr/>
            </p:nvSpPr>
            <p:spPr bwMode="auto">
              <a:xfrm>
                <a:off x="4160838" y="5103813"/>
                <a:ext cx="303213" cy="192088"/>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32" name="Freeform 131"/>
              <p:cNvSpPr>
                <a:spLocks/>
              </p:cNvSpPr>
              <p:nvPr/>
            </p:nvSpPr>
            <p:spPr bwMode="auto">
              <a:xfrm>
                <a:off x="4176713" y="5141913"/>
                <a:ext cx="266700" cy="127000"/>
              </a:xfrm>
              <a:custGeom>
                <a:avLst/>
                <a:gdLst>
                  <a:gd name="T0" fmla="*/ 0 w 168"/>
                  <a:gd name="T1" fmla="*/ 80 h 80"/>
                  <a:gd name="T2" fmla="*/ 24 w 168"/>
                  <a:gd name="T3" fmla="*/ 65 h 80"/>
                  <a:gd name="T4" fmla="*/ 40 w 168"/>
                  <a:gd name="T5" fmla="*/ 76 h 80"/>
                  <a:gd name="T6" fmla="*/ 66 w 168"/>
                  <a:gd name="T7" fmla="*/ 38 h 80"/>
                  <a:gd name="T8" fmla="*/ 84 w 168"/>
                  <a:gd name="T9" fmla="*/ 48 h 80"/>
                  <a:gd name="T10" fmla="*/ 133 w 168"/>
                  <a:gd name="T11" fmla="*/ 10 h 80"/>
                  <a:gd name="T12" fmla="*/ 150 w 168"/>
                  <a:gd name="T13" fmla="*/ 18 h 80"/>
                  <a:gd name="T14" fmla="*/ 168 w 168"/>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 h="80">
                    <a:moveTo>
                      <a:pt x="0" y="80"/>
                    </a:moveTo>
                    <a:lnTo>
                      <a:pt x="24" y="65"/>
                    </a:lnTo>
                    <a:lnTo>
                      <a:pt x="40" y="76"/>
                    </a:lnTo>
                    <a:lnTo>
                      <a:pt x="66" y="38"/>
                    </a:lnTo>
                    <a:lnTo>
                      <a:pt x="84" y="48"/>
                    </a:lnTo>
                    <a:lnTo>
                      <a:pt x="133" y="10"/>
                    </a:lnTo>
                    <a:lnTo>
                      <a:pt x="150" y="18"/>
                    </a:lnTo>
                    <a:lnTo>
                      <a:pt x="168" y="0"/>
                    </a:lnTo>
                  </a:path>
                </a:pathLst>
              </a:custGeom>
              <a:noFill/>
              <a:ln w="7938"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33" name="Rectangle 132"/>
              <p:cNvSpPr>
                <a:spLocks noChangeArrowheads="1"/>
              </p:cNvSpPr>
              <p:nvPr/>
            </p:nvSpPr>
            <p:spPr bwMode="auto">
              <a:xfrm>
                <a:off x="4679951" y="5794375"/>
                <a:ext cx="496888" cy="171450"/>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34" name="Rectangle 133"/>
              <p:cNvSpPr>
                <a:spLocks noChangeArrowheads="1"/>
              </p:cNvSpPr>
              <p:nvPr/>
            </p:nvSpPr>
            <p:spPr bwMode="auto">
              <a:xfrm>
                <a:off x="4667251" y="5908675"/>
                <a:ext cx="520700" cy="496888"/>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35" name="Oval 134"/>
              <p:cNvSpPr>
                <a:spLocks noChangeArrowheads="1"/>
              </p:cNvSpPr>
              <p:nvPr/>
            </p:nvSpPr>
            <p:spPr bwMode="auto">
              <a:xfrm>
                <a:off x="5106988" y="5995988"/>
                <a:ext cx="50800" cy="53975"/>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36" name="Oval 135"/>
              <p:cNvSpPr>
                <a:spLocks noChangeArrowheads="1"/>
              </p:cNvSpPr>
              <p:nvPr/>
            </p:nvSpPr>
            <p:spPr bwMode="auto">
              <a:xfrm>
                <a:off x="5106988" y="6069013"/>
                <a:ext cx="50800" cy="50800"/>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37" name="Oval 136"/>
              <p:cNvSpPr>
                <a:spLocks noChangeArrowheads="1"/>
              </p:cNvSpPr>
              <p:nvPr/>
            </p:nvSpPr>
            <p:spPr bwMode="auto">
              <a:xfrm>
                <a:off x="5106988" y="6140450"/>
                <a:ext cx="50800" cy="55563"/>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38" name="Oval 137"/>
              <p:cNvSpPr>
                <a:spLocks noChangeArrowheads="1"/>
              </p:cNvSpPr>
              <p:nvPr/>
            </p:nvSpPr>
            <p:spPr bwMode="auto">
              <a:xfrm>
                <a:off x="4457701" y="4597400"/>
                <a:ext cx="219075" cy="207963"/>
              </a:xfrm>
              <a:prstGeom prst="ellipse">
                <a:avLst/>
              </a:prstGeom>
              <a:solidFill>
                <a:srgbClr val="70B3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39" name="Freeform 138"/>
              <p:cNvSpPr>
                <a:spLocks/>
              </p:cNvSpPr>
              <p:nvPr/>
            </p:nvSpPr>
            <p:spPr bwMode="auto">
              <a:xfrm>
                <a:off x="4457701" y="4608513"/>
                <a:ext cx="193675" cy="196850"/>
              </a:xfrm>
              <a:custGeom>
                <a:avLst/>
                <a:gdLst>
                  <a:gd name="T0" fmla="*/ 63 w 64"/>
                  <a:gd name="T1" fmla="*/ 52 h 65"/>
                  <a:gd name="T2" fmla="*/ 18 w 64"/>
                  <a:gd name="T3" fmla="*/ 10 h 65"/>
                  <a:gd name="T4" fmla="*/ 19 w 64"/>
                  <a:gd name="T5" fmla="*/ 0 h 65"/>
                  <a:gd name="T6" fmla="*/ 0 w 64"/>
                  <a:gd name="T7" fmla="*/ 30 h 65"/>
                  <a:gd name="T8" fmla="*/ 36 w 64"/>
                  <a:gd name="T9" fmla="*/ 65 h 65"/>
                  <a:gd name="T10" fmla="*/ 64 w 64"/>
                  <a:gd name="T11" fmla="*/ 52 h 65"/>
                  <a:gd name="T12" fmla="*/ 63 w 64"/>
                  <a:gd name="T13" fmla="*/ 52 h 65"/>
                </a:gdLst>
                <a:ahLst/>
                <a:cxnLst>
                  <a:cxn ang="0">
                    <a:pos x="T0" y="T1"/>
                  </a:cxn>
                  <a:cxn ang="0">
                    <a:pos x="T2" y="T3"/>
                  </a:cxn>
                  <a:cxn ang="0">
                    <a:pos x="T4" y="T5"/>
                  </a:cxn>
                  <a:cxn ang="0">
                    <a:pos x="T6" y="T7"/>
                  </a:cxn>
                  <a:cxn ang="0">
                    <a:pos x="T8" y="T9"/>
                  </a:cxn>
                  <a:cxn ang="0">
                    <a:pos x="T10" y="T11"/>
                  </a:cxn>
                  <a:cxn ang="0">
                    <a:pos x="T12" y="T13"/>
                  </a:cxn>
                </a:cxnLst>
                <a:rect l="0" t="0" r="r" b="b"/>
                <a:pathLst>
                  <a:path w="64" h="65">
                    <a:moveTo>
                      <a:pt x="63" y="52"/>
                    </a:moveTo>
                    <a:cubicBezTo>
                      <a:pt x="38" y="52"/>
                      <a:pt x="18" y="33"/>
                      <a:pt x="18" y="10"/>
                    </a:cubicBezTo>
                    <a:cubicBezTo>
                      <a:pt x="18" y="6"/>
                      <a:pt x="18" y="3"/>
                      <a:pt x="19" y="0"/>
                    </a:cubicBezTo>
                    <a:cubicBezTo>
                      <a:pt x="8" y="6"/>
                      <a:pt x="0" y="17"/>
                      <a:pt x="0" y="30"/>
                    </a:cubicBezTo>
                    <a:cubicBezTo>
                      <a:pt x="0" y="49"/>
                      <a:pt x="16" y="65"/>
                      <a:pt x="36" y="65"/>
                    </a:cubicBezTo>
                    <a:cubicBezTo>
                      <a:pt x="47" y="65"/>
                      <a:pt x="57" y="60"/>
                      <a:pt x="64" y="52"/>
                    </a:cubicBezTo>
                    <a:lnTo>
                      <a:pt x="63" y="52"/>
                    </a:lnTo>
                    <a:close/>
                  </a:path>
                </a:pathLst>
              </a:custGeom>
              <a:solidFill>
                <a:srgbClr val="A0CD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40" name="Rectangle 139"/>
              <p:cNvSpPr>
                <a:spLocks noChangeArrowheads="1"/>
              </p:cNvSpPr>
              <p:nvPr/>
            </p:nvSpPr>
            <p:spPr bwMode="auto">
              <a:xfrm>
                <a:off x="4484688" y="4629150"/>
                <a:ext cx="42863" cy="123825"/>
              </a:xfrm>
              <a:prstGeom prst="rect">
                <a:avLst/>
              </a:prstGeom>
              <a:solidFill>
                <a:srgbClr val="BAD8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41" name="Rectangle 140"/>
              <p:cNvSpPr>
                <a:spLocks noChangeArrowheads="1"/>
              </p:cNvSpPr>
              <p:nvPr/>
            </p:nvSpPr>
            <p:spPr bwMode="auto">
              <a:xfrm>
                <a:off x="4484688" y="4629150"/>
                <a:ext cx="42863" cy="12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42" name="Rectangle 141"/>
              <p:cNvSpPr>
                <a:spLocks noChangeArrowheads="1"/>
              </p:cNvSpPr>
              <p:nvPr/>
            </p:nvSpPr>
            <p:spPr bwMode="auto">
              <a:xfrm>
                <a:off x="4533901" y="4657725"/>
                <a:ext cx="39688" cy="95250"/>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43" name="Rectangle 142"/>
              <p:cNvSpPr>
                <a:spLocks noChangeArrowheads="1"/>
              </p:cNvSpPr>
              <p:nvPr/>
            </p:nvSpPr>
            <p:spPr bwMode="auto">
              <a:xfrm>
                <a:off x="4533901" y="4657725"/>
                <a:ext cx="39688" cy="95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44" name="Rectangle 143"/>
              <p:cNvSpPr>
                <a:spLocks noChangeArrowheads="1"/>
              </p:cNvSpPr>
              <p:nvPr/>
            </p:nvSpPr>
            <p:spPr bwMode="auto">
              <a:xfrm>
                <a:off x="4579938" y="4684713"/>
                <a:ext cx="38100" cy="68263"/>
              </a:xfrm>
              <a:prstGeom prst="rect">
                <a:avLst/>
              </a:prstGeom>
              <a:solidFill>
                <a:srgbClr val="BAD8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45" name="Rectangle 144"/>
              <p:cNvSpPr>
                <a:spLocks noChangeArrowheads="1"/>
              </p:cNvSpPr>
              <p:nvPr/>
            </p:nvSpPr>
            <p:spPr bwMode="auto">
              <a:xfrm>
                <a:off x="4579938" y="4684713"/>
                <a:ext cx="38100" cy="68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46" name="Freeform 145"/>
              <p:cNvSpPr>
                <a:spLocks/>
              </p:cNvSpPr>
              <p:nvPr/>
            </p:nvSpPr>
            <p:spPr bwMode="auto">
              <a:xfrm>
                <a:off x="4513263" y="4629150"/>
                <a:ext cx="14288" cy="63500"/>
              </a:xfrm>
              <a:custGeom>
                <a:avLst/>
                <a:gdLst>
                  <a:gd name="T0" fmla="*/ 5 w 5"/>
                  <a:gd name="T1" fmla="*/ 0 h 21"/>
                  <a:gd name="T2" fmla="*/ 0 w 5"/>
                  <a:gd name="T3" fmla="*/ 0 h 21"/>
                  <a:gd name="T4" fmla="*/ 0 w 5"/>
                  <a:gd name="T5" fmla="*/ 2 h 21"/>
                  <a:gd name="T6" fmla="*/ 5 w 5"/>
                  <a:gd name="T7" fmla="*/ 21 h 21"/>
                  <a:gd name="T8" fmla="*/ 5 w 5"/>
                  <a:gd name="T9" fmla="*/ 0 h 21"/>
                </a:gdLst>
                <a:ahLst/>
                <a:cxnLst>
                  <a:cxn ang="0">
                    <a:pos x="T0" y="T1"/>
                  </a:cxn>
                  <a:cxn ang="0">
                    <a:pos x="T2" y="T3"/>
                  </a:cxn>
                  <a:cxn ang="0">
                    <a:pos x="T4" y="T5"/>
                  </a:cxn>
                  <a:cxn ang="0">
                    <a:pos x="T6" y="T7"/>
                  </a:cxn>
                  <a:cxn ang="0">
                    <a:pos x="T8" y="T9"/>
                  </a:cxn>
                </a:cxnLst>
                <a:rect l="0" t="0" r="r" b="b"/>
                <a:pathLst>
                  <a:path w="5" h="21">
                    <a:moveTo>
                      <a:pt x="5" y="0"/>
                    </a:moveTo>
                    <a:cubicBezTo>
                      <a:pt x="0" y="0"/>
                      <a:pt x="0" y="0"/>
                      <a:pt x="0" y="0"/>
                    </a:cubicBezTo>
                    <a:cubicBezTo>
                      <a:pt x="0" y="1"/>
                      <a:pt x="0" y="2"/>
                      <a:pt x="0" y="2"/>
                    </a:cubicBezTo>
                    <a:cubicBezTo>
                      <a:pt x="0" y="9"/>
                      <a:pt x="2" y="16"/>
                      <a:pt x="5" y="21"/>
                    </a:cubicBezTo>
                    <a:cubicBezTo>
                      <a:pt x="5" y="0"/>
                      <a:pt x="5" y="0"/>
                      <a:pt x="5" y="0"/>
                    </a:cubicBezTo>
                  </a:path>
                </a:pathLst>
              </a:custGeom>
              <a:solidFill>
                <a:srgbClr val="409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47" name="Freeform 146"/>
              <p:cNvSpPr>
                <a:spLocks/>
              </p:cNvSpPr>
              <p:nvPr/>
            </p:nvSpPr>
            <p:spPr bwMode="auto">
              <a:xfrm>
                <a:off x="4533901" y="4657725"/>
                <a:ext cx="39688" cy="87313"/>
              </a:xfrm>
              <a:custGeom>
                <a:avLst/>
                <a:gdLst>
                  <a:gd name="T0" fmla="*/ 13 w 13"/>
                  <a:gd name="T1" fmla="*/ 0 h 29"/>
                  <a:gd name="T2" fmla="*/ 0 w 13"/>
                  <a:gd name="T3" fmla="*/ 0 h 29"/>
                  <a:gd name="T4" fmla="*/ 0 w 13"/>
                  <a:gd name="T5" fmla="*/ 16 h 29"/>
                  <a:gd name="T6" fmla="*/ 13 w 13"/>
                  <a:gd name="T7" fmla="*/ 29 h 29"/>
                  <a:gd name="T8" fmla="*/ 13 w 13"/>
                  <a:gd name="T9" fmla="*/ 0 h 29"/>
                </a:gdLst>
                <a:ahLst/>
                <a:cxnLst>
                  <a:cxn ang="0">
                    <a:pos x="T0" y="T1"/>
                  </a:cxn>
                  <a:cxn ang="0">
                    <a:pos x="T2" y="T3"/>
                  </a:cxn>
                  <a:cxn ang="0">
                    <a:pos x="T4" y="T5"/>
                  </a:cxn>
                  <a:cxn ang="0">
                    <a:pos x="T6" y="T7"/>
                  </a:cxn>
                  <a:cxn ang="0">
                    <a:pos x="T8" y="T9"/>
                  </a:cxn>
                </a:cxnLst>
                <a:rect l="0" t="0" r="r" b="b"/>
                <a:pathLst>
                  <a:path w="13" h="29">
                    <a:moveTo>
                      <a:pt x="13" y="0"/>
                    </a:moveTo>
                    <a:cubicBezTo>
                      <a:pt x="0" y="0"/>
                      <a:pt x="0" y="0"/>
                      <a:pt x="0" y="0"/>
                    </a:cubicBezTo>
                    <a:cubicBezTo>
                      <a:pt x="0" y="16"/>
                      <a:pt x="0" y="16"/>
                      <a:pt x="0" y="16"/>
                    </a:cubicBezTo>
                    <a:cubicBezTo>
                      <a:pt x="3" y="21"/>
                      <a:pt x="8" y="26"/>
                      <a:pt x="13" y="29"/>
                    </a:cubicBezTo>
                    <a:cubicBezTo>
                      <a:pt x="13" y="0"/>
                      <a:pt x="13" y="0"/>
                      <a:pt x="13" y="0"/>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48" name="Freeform 147"/>
              <p:cNvSpPr>
                <a:spLocks/>
              </p:cNvSpPr>
              <p:nvPr/>
            </p:nvSpPr>
            <p:spPr bwMode="auto">
              <a:xfrm>
                <a:off x="4579938" y="4684713"/>
                <a:ext cx="38100" cy="68263"/>
              </a:xfrm>
              <a:custGeom>
                <a:avLst/>
                <a:gdLst>
                  <a:gd name="T0" fmla="*/ 13 w 13"/>
                  <a:gd name="T1" fmla="*/ 0 h 23"/>
                  <a:gd name="T2" fmla="*/ 0 w 13"/>
                  <a:gd name="T3" fmla="*/ 0 h 23"/>
                  <a:gd name="T4" fmla="*/ 0 w 13"/>
                  <a:gd name="T5" fmla="*/ 21 h 23"/>
                  <a:gd name="T6" fmla="*/ 3 w 13"/>
                  <a:gd name="T7" fmla="*/ 23 h 23"/>
                  <a:gd name="T8" fmla="*/ 13 w 13"/>
                  <a:gd name="T9" fmla="*/ 23 h 23"/>
                  <a:gd name="T10" fmla="*/ 13 w 13"/>
                  <a:gd name="T11" fmla="*/ 0 h 23"/>
                </a:gdLst>
                <a:ahLst/>
                <a:cxnLst>
                  <a:cxn ang="0">
                    <a:pos x="T0" y="T1"/>
                  </a:cxn>
                  <a:cxn ang="0">
                    <a:pos x="T2" y="T3"/>
                  </a:cxn>
                  <a:cxn ang="0">
                    <a:pos x="T4" y="T5"/>
                  </a:cxn>
                  <a:cxn ang="0">
                    <a:pos x="T6" y="T7"/>
                  </a:cxn>
                  <a:cxn ang="0">
                    <a:pos x="T8" y="T9"/>
                  </a:cxn>
                  <a:cxn ang="0">
                    <a:pos x="T10" y="T11"/>
                  </a:cxn>
                </a:cxnLst>
                <a:rect l="0" t="0" r="r" b="b"/>
                <a:pathLst>
                  <a:path w="13" h="23">
                    <a:moveTo>
                      <a:pt x="13" y="0"/>
                    </a:moveTo>
                    <a:cubicBezTo>
                      <a:pt x="0" y="0"/>
                      <a:pt x="0" y="0"/>
                      <a:pt x="0" y="0"/>
                    </a:cubicBezTo>
                    <a:cubicBezTo>
                      <a:pt x="0" y="21"/>
                      <a:pt x="0" y="21"/>
                      <a:pt x="0" y="21"/>
                    </a:cubicBezTo>
                    <a:cubicBezTo>
                      <a:pt x="1" y="22"/>
                      <a:pt x="2" y="22"/>
                      <a:pt x="3" y="23"/>
                    </a:cubicBezTo>
                    <a:cubicBezTo>
                      <a:pt x="13" y="23"/>
                      <a:pt x="13" y="23"/>
                      <a:pt x="13" y="23"/>
                    </a:cubicBezTo>
                    <a:cubicBezTo>
                      <a:pt x="13" y="0"/>
                      <a:pt x="13" y="0"/>
                      <a:pt x="13" y="0"/>
                    </a:cubicBezTo>
                  </a:path>
                </a:pathLst>
              </a:custGeom>
              <a:solidFill>
                <a:srgbClr val="409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49" name="Freeform 148"/>
              <p:cNvSpPr>
                <a:spLocks/>
              </p:cNvSpPr>
              <p:nvPr/>
            </p:nvSpPr>
            <p:spPr bwMode="auto">
              <a:xfrm>
                <a:off x="4484688" y="4629150"/>
                <a:ext cx="3175" cy="6350"/>
              </a:xfrm>
              <a:custGeom>
                <a:avLst/>
                <a:gdLst>
                  <a:gd name="T0" fmla="*/ 1 w 1"/>
                  <a:gd name="T1" fmla="*/ 0 h 2"/>
                  <a:gd name="T2" fmla="*/ 0 w 1"/>
                  <a:gd name="T3" fmla="*/ 0 h 2"/>
                  <a:gd name="T4" fmla="*/ 0 w 1"/>
                  <a:gd name="T5" fmla="*/ 2 h 2"/>
                  <a:gd name="T6" fmla="*/ 1 w 1"/>
                  <a:gd name="T7" fmla="*/ 0 h 2"/>
                </a:gdLst>
                <a:ahLst/>
                <a:cxnLst>
                  <a:cxn ang="0">
                    <a:pos x="T0" y="T1"/>
                  </a:cxn>
                  <a:cxn ang="0">
                    <a:pos x="T2" y="T3"/>
                  </a:cxn>
                  <a:cxn ang="0">
                    <a:pos x="T4" y="T5"/>
                  </a:cxn>
                  <a:cxn ang="0">
                    <a:pos x="T6" y="T7"/>
                  </a:cxn>
                </a:cxnLst>
                <a:rect l="0" t="0" r="r" b="b"/>
                <a:pathLst>
                  <a:path w="1" h="2">
                    <a:moveTo>
                      <a:pt x="1" y="0"/>
                    </a:moveTo>
                    <a:cubicBezTo>
                      <a:pt x="0" y="0"/>
                      <a:pt x="0" y="0"/>
                      <a:pt x="0" y="0"/>
                    </a:cubicBezTo>
                    <a:cubicBezTo>
                      <a:pt x="0" y="2"/>
                      <a:pt x="0" y="2"/>
                      <a:pt x="0" y="2"/>
                    </a:cubicBezTo>
                    <a:cubicBezTo>
                      <a:pt x="0" y="2"/>
                      <a:pt x="1" y="1"/>
                      <a:pt x="1" y="0"/>
                    </a:cubicBezTo>
                  </a:path>
                </a:pathLst>
              </a:custGeom>
              <a:solidFill>
                <a:srgbClr val="81BC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50" name="Freeform 149"/>
              <p:cNvSpPr>
                <a:spLocks/>
              </p:cNvSpPr>
              <p:nvPr/>
            </p:nvSpPr>
            <p:spPr bwMode="auto">
              <a:xfrm>
                <a:off x="4484688" y="4629150"/>
                <a:ext cx="42863" cy="123825"/>
              </a:xfrm>
              <a:custGeom>
                <a:avLst/>
                <a:gdLst>
                  <a:gd name="T0" fmla="*/ 9 w 14"/>
                  <a:gd name="T1" fmla="*/ 0 h 41"/>
                  <a:gd name="T2" fmla="*/ 1 w 14"/>
                  <a:gd name="T3" fmla="*/ 0 h 41"/>
                  <a:gd name="T4" fmla="*/ 0 w 14"/>
                  <a:gd name="T5" fmla="*/ 2 h 41"/>
                  <a:gd name="T6" fmla="*/ 0 w 14"/>
                  <a:gd name="T7" fmla="*/ 41 h 41"/>
                  <a:gd name="T8" fmla="*/ 14 w 14"/>
                  <a:gd name="T9" fmla="*/ 41 h 41"/>
                  <a:gd name="T10" fmla="*/ 14 w 14"/>
                  <a:gd name="T11" fmla="*/ 21 h 41"/>
                  <a:gd name="T12" fmla="*/ 9 w 14"/>
                  <a:gd name="T13" fmla="*/ 2 h 41"/>
                  <a:gd name="T14" fmla="*/ 9 w 14"/>
                  <a:gd name="T15" fmla="*/ 0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41">
                    <a:moveTo>
                      <a:pt x="9" y="0"/>
                    </a:moveTo>
                    <a:cubicBezTo>
                      <a:pt x="1" y="0"/>
                      <a:pt x="1" y="0"/>
                      <a:pt x="1" y="0"/>
                    </a:cubicBezTo>
                    <a:cubicBezTo>
                      <a:pt x="1" y="1"/>
                      <a:pt x="0" y="2"/>
                      <a:pt x="0" y="2"/>
                    </a:cubicBezTo>
                    <a:cubicBezTo>
                      <a:pt x="0" y="41"/>
                      <a:pt x="0" y="41"/>
                      <a:pt x="0" y="41"/>
                    </a:cubicBezTo>
                    <a:cubicBezTo>
                      <a:pt x="14" y="41"/>
                      <a:pt x="14" y="41"/>
                      <a:pt x="14" y="41"/>
                    </a:cubicBezTo>
                    <a:cubicBezTo>
                      <a:pt x="14" y="21"/>
                      <a:pt x="14" y="21"/>
                      <a:pt x="14" y="21"/>
                    </a:cubicBezTo>
                    <a:cubicBezTo>
                      <a:pt x="11" y="16"/>
                      <a:pt x="9" y="9"/>
                      <a:pt x="9" y="2"/>
                    </a:cubicBezTo>
                    <a:cubicBezTo>
                      <a:pt x="9" y="2"/>
                      <a:pt x="9" y="1"/>
                      <a:pt x="9" y="0"/>
                    </a:cubicBezTo>
                  </a:path>
                </a:pathLst>
              </a:custGeom>
              <a:solidFill>
                <a:srgbClr val="81BC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51" name="Freeform 150"/>
              <p:cNvSpPr>
                <a:spLocks/>
              </p:cNvSpPr>
              <p:nvPr/>
            </p:nvSpPr>
            <p:spPr bwMode="auto">
              <a:xfrm>
                <a:off x="4533901" y="4705350"/>
                <a:ext cx="39688" cy="47625"/>
              </a:xfrm>
              <a:custGeom>
                <a:avLst/>
                <a:gdLst>
                  <a:gd name="T0" fmla="*/ 0 w 13"/>
                  <a:gd name="T1" fmla="*/ 0 h 16"/>
                  <a:gd name="T2" fmla="*/ 0 w 13"/>
                  <a:gd name="T3" fmla="*/ 16 h 16"/>
                  <a:gd name="T4" fmla="*/ 13 w 13"/>
                  <a:gd name="T5" fmla="*/ 16 h 16"/>
                  <a:gd name="T6" fmla="*/ 13 w 13"/>
                  <a:gd name="T7" fmla="*/ 13 h 16"/>
                  <a:gd name="T8" fmla="*/ 0 w 13"/>
                  <a:gd name="T9" fmla="*/ 0 h 16"/>
                </a:gdLst>
                <a:ahLst/>
                <a:cxnLst>
                  <a:cxn ang="0">
                    <a:pos x="T0" y="T1"/>
                  </a:cxn>
                  <a:cxn ang="0">
                    <a:pos x="T2" y="T3"/>
                  </a:cxn>
                  <a:cxn ang="0">
                    <a:pos x="T4" y="T5"/>
                  </a:cxn>
                  <a:cxn ang="0">
                    <a:pos x="T6" y="T7"/>
                  </a:cxn>
                  <a:cxn ang="0">
                    <a:pos x="T8" y="T9"/>
                  </a:cxn>
                </a:cxnLst>
                <a:rect l="0" t="0" r="r" b="b"/>
                <a:pathLst>
                  <a:path w="13" h="16">
                    <a:moveTo>
                      <a:pt x="0" y="0"/>
                    </a:moveTo>
                    <a:cubicBezTo>
                      <a:pt x="0" y="16"/>
                      <a:pt x="0" y="16"/>
                      <a:pt x="0" y="16"/>
                    </a:cubicBezTo>
                    <a:cubicBezTo>
                      <a:pt x="13" y="16"/>
                      <a:pt x="13" y="16"/>
                      <a:pt x="13" y="16"/>
                    </a:cubicBezTo>
                    <a:cubicBezTo>
                      <a:pt x="13" y="13"/>
                      <a:pt x="13" y="13"/>
                      <a:pt x="13" y="13"/>
                    </a:cubicBezTo>
                    <a:cubicBezTo>
                      <a:pt x="8" y="10"/>
                      <a:pt x="3" y="5"/>
                      <a:pt x="0" y="0"/>
                    </a:cubicBezTo>
                  </a:path>
                </a:pathLst>
              </a:custGeom>
              <a:solidFill>
                <a:srgbClr val="57A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52" name="Freeform 151"/>
              <p:cNvSpPr>
                <a:spLocks/>
              </p:cNvSpPr>
              <p:nvPr/>
            </p:nvSpPr>
            <p:spPr bwMode="auto">
              <a:xfrm>
                <a:off x="4579938" y="4748213"/>
                <a:ext cx="7938" cy="4763"/>
              </a:xfrm>
              <a:custGeom>
                <a:avLst/>
                <a:gdLst>
                  <a:gd name="T0" fmla="*/ 0 w 3"/>
                  <a:gd name="T1" fmla="*/ 0 h 2"/>
                  <a:gd name="T2" fmla="*/ 0 w 3"/>
                  <a:gd name="T3" fmla="*/ 2 h 2"/>
                  <a:gd name="T4" fmla="*/ 3 w 3"/>
                  <a:gd name="T5" fmla="*/ 2 h 2"/>
                  <a:gd name="T6" fmla="*/ 0 w 3"/>
                  <a:gd name="T7" fmla="*/ 0 h 2"/>
                </a:gdLst>
                <a:ahLst/>
                <a:cxnLst>
                  <a:cxn ang="0">
                    <a:pos x="T0" y="T1"/>
                  </a:cxn>
                  <a:cxn ang="0">
                    <a:pos x="T2" y="T3"/>
                  </a:cxn>
                  <a:cxn ang="0">
                    <a:pos x="T4" y="T5"/>
                  </a:cxn>
                  <a:cxn ang="0">
                    <a:pos x="T6" y="T7"/>
                  </a:cxn>
                </a:cxnLst>
                <a:rect l="0" t="0" r="r" b="b"/>
                <a:pathLst>
                  <a:path w="3" h="2">
                    <a:moveTo>
                      <a:pt x="0" y="0"/>
                    </a:moveTo>
                    <a:cubicBezTo>
                      <a:pt x="0" y="2"/>
                      <a:pt x="0" y="2"/>
                      <a:pt x="0" y="2"/>
                    </a:cubicBezTo>
                    <a:cubicBezTo>
                      <a:pt x="3" y="2"/>
                      <a:pt x="3" y="2"/>
                      <a:pt x="3" y="2"/>
                    </a:cubicBezTo>
                    <a:cubicBezTo>
                      <a:pt x="2" y="1"/>
                      <a:pt x="1" y="1"/>
                      <a:pt x="0" y="0"/>
                    </a:cubicBezTo>
                  </a:path>
                </a:pathLst>
              </a:custGeom>
              <a:solidFill>
                <a:srgbClr val="81BC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53" name="Freeform 152"/>
              <p:cNvSpPr>
                <a:spLocks noEditPoints="1"/>
              </p:cNvSpPr>
              <p:nvPr/>
            </p:nvSpPr>
            <p:spPr bwMode="auto">
              <a:xfrm>
                <a:off x="4437063" y="4575175"/>
                <a:ext cx="260350" cy="250825"/>
              </a:xfrm>
              <a:custGeom>
                <a:avLst/>
                <a:gdLst>
                  <a:gd name="T0" fmla="*/ 43 w 86"/>
                  <a:gd name="T1" fmla="*/ 0 h 83"/>
                  <a:gd name="T2" fmla="*/ 86 w 86"/>
                  <a:gd name="T3" fmla="*/ 41 h 83"/>
                  <a:gd name="T4" fmla="*/ 43 w 86"/>
                  <a:gd name="T5" fmla="*/ 83 h 83"/>
                  <a:gd name="T6" fmla="*/ 0 w 86"/>
                  <a:gd name="T7" fmla="*/ 41 h 83"/>
                  <a:gd name="T8" fmla="*/ 43 w 86"/>
                  <a:gd name="T9" fmla="*/ 0 h 83"/>
                  <a:gd name="T10" fmla="*/ 7 w 86"/>
                  <a:gd name="T11" fmla="*/ 41 h 83"/>
                  <a:gd name="T12" fmla="*/ 43 w 86"/>
                  <a:gd name="T13" fmla="*/ 76 h 83"/>
                  <a:gd name="T14" fmla="*/ 79 w 86"/>
                  <a:gd name="T15" fmla="*/ 41 h 83"/>
                  <a:gd name="T16" fmla="*/ 43 w 86"/>
                  <a:gd name="T17" fmla="*/ 7 h 83"/>
                  <a:gd name="T18" fmla="*/ 7 w 86"/>
                  <a:gd name="T19" fmla="*/ 4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 h="83">
                    <a:moveTo>
                      <a:pt x="43" y="0"/>
                    </a:moveTo>
                    <a:cubicBezTo>
                      <a:pt x="67" y="0"/>
                      <a:pt x="86" y="19"/>
                      <a:pt x="86" y="41"/>
                    </a:cubicBezTo>
                    <a:cubicBezTo>
                      <a:pt x="86" y="64"/>
                      <a:pt x="67" y="83"/>
                      <a:pt x="43" y="83"/>
                    </a:cubicBezTo>
                    <a:cubicBezTo>
                      <a:pt x="19" y="83"/>
                      <a:pt x="0" y="64"/>
                      <a:pt x="0" y="41"/>
                    </a:cubicBezTo>
                    <a:cubicBezTo>
                      <a:pt x="0" y="19"/>
                      <a:pt x="19" y="0"/>
                      <a:pt x="43" y="0"/>
                    </a:cubicBezTo>
                    <a:moveTo>
                      <a:pt x="7" y="41"/>
                    </a:moveTo>
                    <a:cubicBezTo>
                      <a:pt x="7" y="60"/>
                      <a:pt x="23" y="76"/>
                      <a:pt x="43" y="76"/>
                    </a:cubicBezTo>
                    <a:cubicBezTo>
                      <a:pt x="63" y="76"/>
                      <a:pt x="79" y="60"/>
                      <a:pt x="79" y="41"/>
                    </a:cubicBezTo>
                    <a:cubicBezTo>
                      <a:pt x="79" y="22"/>
                      <a:pt x="63" y="7"/>
                      <a:pt x="43" y="7"/>
                    </a:cubicBezTo>
                    <a:cubicBezTo>
                      <a:pt x="23" y="7"/>
                      <a:pt x="7" y="22"/>
                      <a:pt x="7" y="41"/>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54" name="Freeform 153"/>
              <p:cNvSpPr>
                <a:spLocks/>
              </p:cNvSpPr>
              <p:nvPr/>
            </p:nvSpPr>
            <p:spPr bwMode="auto">
              <a:xfrm>
                <a:off x="4640263" y="4665663"/>
                <a:ext cx="36513" cy="112713"/>
              </a:xfrm>
              <a:custGeom>
                <a:avLst/>
                <a:gdLst>
                  <a:gd name="T0" fmla="*/ 0 w 12"/>
                  <a:gd name="T1" fmla="*/ 37 h 37"/>
                  <a:gd name="T2" fmla="*/ 0 w 12"/>
                  <a:gd name="T3" fmla="*/ 17 h 37"/>
                  <a:gd name="T4" fmla="*/ 10 w 12"/>
                  <a:gd name="T5" fmla="*/ 0 h 37"/>
                  <a:gd name="T6" fmla="*/ 12 w 12"/>
                  <a:gd name="T7" fmla="*/ 11 h 37"/>
                  <a:gd name="T8" fmla="*/ 0 w 12"/>
                  <a:gd name="T9" fmla="*/ 37 h 37"/>
                </a:gdLst>
                <a:ahLst/>
                <a:cxnLst>
                  <a:cxn ang="0">
                    <a:pos x="T0" y="T1"/>
                  </a:cxn>
                  <a:cxn ang="0">
                    <a:pos x="T2" y="T3"/>
                  </a:cxn>
                  <a:cxn ang="0">
                    <a:pos x="T4" y="T5"/>
                  </a:cxn>
                  <a:cxn ang="0">
                    <a:pos x="T6" y="T7"/>
                  </a:cxn>
                  <a:cxn ang="0">
                    <a:pos x="T8" y="T9"/>
                  </a:cxn>
                </a:cxnLst>
                <a:rect l="0" t="0" r="r" b="b"/>
                <a:pathLst>
                  <a:path w="12" h="37">
                    <a:moveTo>
                      <a:pt x="0" y="37"/>
                    </a:moveTo>
                    <a:cubicBezTo>
                      <a:pt x="0" y="17"/>
                      <a:pt x="0" y="17"/>
                      <a:pt x="0" y="17"/>
                    </a:cubicBezTo>
                    <a:cubicBezTo>
                      <a:pt x="0" y="10"/>
                      <a:pt x="4" y="3"/>
                      <a:pt x="10" y="0"/>
                    </a:cubicBezTo>
                    <a:cubicBezTo>
                      <a:pt x="11" y="3"/>
                      <a:pt x="12" y="7"/>
                      <a:pt x="12" y="11"/>
                    </a:cubicBezTo>
                    <a:cubicBezTo>
                      <a:pt x="12" y="21"/>
                      <a:pt x="7" y="31"/>
                      <a:pt x="0" y="37"/>
                    </a:cubicBezTo>
                    <a:close/>
                  </a:path>
                </a:pathLst>
              </a:custGeom>
              <a:solidFill>
                <a:srgbClr val="977F7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55" name="Rectangle 154"/>
              <p:cNvSpPr>
                <a:spLocks noChangeArrowheads="1"/>
              </p:cNvSpPr>
              <p:nvPr/>
            </p:nvSpPr>
            <p:spPr bwMode="auto">
              <a:xfrm>
                <a:off x="4624388" y="4714875"/>
                <a:ext cx="36513" cy="38100"/>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grpSp>
      </p:grpSp>
      <p:sp>
        <p:nvSpPr>
          <p:cNvPr id="46" name="Title 16">
            <a:extLst>
              <a:ext uri="{FF2B5EF4-FFF2-40B4-BE49-F238E27FC236}">
                <a16:creationId xmlns:a16="http://schemas.microsoft.com/office/drawing/2014/main" id="{5682B3F9-39B6-4EB9-A3C2-AFC9EB2BF5B9}"/>
              </a:ext>
            </a:extLst>
          </p:cNvPr>
          <p:cNvSpPr txBox="1">
            <a:spLocks/>
          </p:cNvSpPr>
          <p:nvPr/>
        </p:nvSpPr>
        <p:spPr>
          <a:xfrm>
            <a:off x="274639" y="295274"/>
            <a:ext cx="11889564"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a:t>Agenda</a:t>
            </a:r>
          </a:p>
        </p:txBody>
      </p:sp>
      <p:sp>
        <p:nvSpPr>
          <p:cNvPr id="47" name="Text Placeholder 5">
            <a:extLst>
              <a:ext uri="{FF2B5EF4-FFF2-40B4-BE49-F238E27FC236}">
                <a16:creationId xmlns:a16="http://schemas.microsoft.com/office/drawing/2014/main" id="{4790C5B7-4836-4012-828B-176D525FC310}"/>
              </a:ext>
            </a:extLst>
          </p:cNvPr>
          <p:cNvSpPr txBox="1">
            <a:spLocks/>
          </p:cNvSpPr>
          <p:nvPr/>
        </p:nvSpPr>
        <p:spPr>
          <a:xfrm>
            <a:off x="274638" y="1212850"/>
            <a:ext cx="6747361" cy="3877985"/>
          </a:xfrm>
          <a:prstGeom prst="rect">
            <a:avLst/>
          </a:prstGeom>
        </p:spPr>
        <p:txBody>
          <a:bodyPr vert="horz" wrap="square" lIns="146304" tIns="91440" rIns="146304" bIns="91440" rtlCol="0" anchor="t">
            <a:spAutoFit/>
          </a:bodyPr>
          <a:lstStyle>
            <a:lvl1pPr marL="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3600" kern="1200" spc="0" baseline="0">
                <a:gradFill>
                  <a:gsLst>
                    <a:gs pos="1250">
                      <a:schemeClr val="tx2"/>
                    </a:gs>
                    <a:gs pos="99000">
                      <a:schemeClr val="tx2"/>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0000"/>
              </a:lnSpc>
            </a:pPr>
            <a:r>
              <a:rPr lang="en-US" sz="2800" dirty="0"/>
              <a:t>Overview</a:t>
            </a:r>
          </a:p>
          <a:p>
            <a:pPr>
              <a:lnSpc>
                <a:spcPct val="100000"/>
              </a:lnSpc>
            </a:pPr>
            <a:r>
              <a:rPr lang="en-US" sz="2800" dirty="0"/>
              <a:t>Servicing Policy</a:t>
            </a:r>
          </a:p>
          <a:p>
            <a:pPr>
              <a:lnSpc>
                <a:spcPct val="100000"/>
              </a:lnSpc>
            </a:pPr>
            <a:r>
              <a:rPr lang="en-US" sz="2800" dirty="0"/>
              <a:t>Update Packages</a:t>
            </a:r>
          </a:p>
          <a:p>
            <a:pPr lvl="1">
              <a:lnSpc>
                <a:spcPct val="100000"/>
              </a:lnSpc>
            </a:pPr>
            <a:r>
              <a:rPr lang="en-US" sz="2800" dirty="0">
                <a:gradFill>
                  <a:gsLst>
                    <a:gs pos="1250">
                      <a:schemeClr val="tx2"/>
                    </a:gs>
                    <a:gs pos="99000">
                      <a:schemeClr val="tx2"/>
                    </a:gs>
                  </a:gsLst>
                  <a:lin ang="5400000" scaled="0"/>
                </a:gradFill>
                <a:latin typeface="+mj-lt"/>
              </a:rPr>
              <a:t>Update Flow</a:t>
            </a:r>
          </a:p>
          <a:p>
            <a:pPr lvl="1">
              <a:lnSpc>
                <a:spcPct val="100000"/>
              </a:lnSpc>
            </a:pPr>
            <a:r>
              <a:rPr lang="en-US" sz="2800" dirty="0">
                <a:gradFill>
                  <a:gsLst>
                    <a:gs pos="1250">
                      <a:schemeClr val="tx2"/>
                    </a:gs>
                    <a:gs pos="99000">
                      <a:schemeClr val="tx2"/>
                    </a:gs>
                  </a:gsLst>
                  <a:lin ang="5400000" scaled="0"/>
                </a:gradFill>
                <a:latin typeface="+mj-lt"/>
              </a:rPr>
              <a:t>Administrative Tasks</a:t>
            </a:r>
          </a:p>
          <a:p>
            <a:pPr lvl="1">
              <a:lnSpc>
                <a:spcPct val="100000"/>
              </a:lnSpc>
            </a:pPr>
            <a:r>
              <a:rPr lang="en-US" sz="2800" dirty="0">
                <a:gradFill>
                  <a:gsLst>
                    <a:gs pos="1250">
                      <a:schemeClr val="tx2"/>
                    </a:gs>
                    <a:gs pos="99000">
                      <a:schemeClr val="tx2"/>
                    </a:gs>
                  </a:gsLst>
                  <a:lin ang="5400000" scaled="0"/>
                </a:gradFill>
                <a:latin typeface="+mj-lt"/>
              </a:rPr>
              <a:t>Troubleshooting</a:t>
            </a:r>
          </a:p>
          <a:p>
            <a:pPr lvl="1"/>
            <a:endParaRPr lang="en-US" dirty="0"/>
          </a:p>
          <a:p>
            <a:endParaRPr lang="en-US" sz="2000" dirty="0">
              <a:solidFill>
                <a:schemeClr val="tx1"/>
              </a:solidFill>
              <a:latin typeface="Segoe UI Light" pitchFamily="34" charset="0"/>
            </a:endParaRPr>
          </a:p>
        </p:txBody>
      </p:sp>
    </p:spTree>
    <p:extLst>
      <p:ext uri="{BB962C8B-B14F-4D97-AF65-F5344CB8AC3E}">
        <p14:creationId xmlns:p14="http://schemas.microsoft.com/office/powerpoint/2010/main" val="1149940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7052" y="406721"/>
            <a:ext cx="11237870" cy="615251"/>
          </a:xfrm>
        </p:spPr>
        <p:txBody>
          <a:bodyPr/>
          <a:lstStyle/>
          <a:p>
            <a:r>
              <a:rPr lang="en-US" dirty="0">
                <a:gradFill>
                  <a:gsLst>
                    <a:gs pos="2917">
                      <a:schemeClr val="tx1"/>
                    </a:gs>
                    <a:gs pos="30000">
                      <a:schemeClr val="tx1"/>
                    </a:gs>
                  </a:gsLst>
                  <a:lin ang="5400000" scaled="0"/>
                </a:gradFill>
                <a:cs typeface="Segoe UI Light" panose="020B0502040204020203" pitchFamily="34" charset="0"/>
              </a:rPr>
              <a:t>Azure Stack Hub Updates – Phase 3</a:t>
            </a:r>
          </a:p>
        </p:txBody>
      </p:sp>
      <p:sp>
        <p:nvSpPr>
          <p:cNvPr id="20" name="Rectangle 19">
            <a:extLst>
              <a:ext uri="{FF2B5EF4-FFF2-40B4-BE49-F238E27FC236}">
                <a16:creationId xmlns:a16="http://schemas.microsoft.com/office/drawing/2014/main" id="{3AB22BEF-794B-410E-8855-A408BC85E558}"/>
              </a:ext>
            </a:extLst>
          </p:cNvPr>
          <p:cNvSpPr/>
          <p:nvPr/>
        </p:nvSpPr>
        <p:spPr bwMode="auto">
          <a:xfrm>
            <a:off x="1681915" y="4275082"/>
            <a:ext cx="2144988" cy="1431980"/>
          </a:xfrm>
          <a:prstGeom prst="rect">
            <a:avLst/>
          </a:prstGeom>
          <a:noFill/>
          <a:ln>
            <a:solidFill>
              <a:schemeClr val="accent1">
                <a:lumMod val="5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b" anchorCtr="0" compatLnSpc="1">
            <a:prstTxWarp prst="textNoShape">
              <a:avLst/>
            </a:prstTxWarp>
          </a:bodyPr>
          <a:lstStyle/>
          <a:p>
            <a:pPr algn="ctr" defTabSz="951028" fontAlgn="base">
              <a:spcBef>
                <a:spcPct val="0"/>
              </a:spcBef>
              <a:spcAft>
                <a:spcPct val="0"/>
              </a:spcAft>
              <a:defRPr/>
            </a:pPr>
            <a:r>
              <a:rPr lang="en-US" sz="2448">
                <a:solidFill>
                  <a:srgbClr val="1A1A1A"/>
                </a:solidFill>
                <a:latin typeface="Segoe UI Light" panose="020B0502040204020203" pitchFamily="34" charset="0"/>
                <a:cs typeface="Segoe UI Light" panose="020B0502040204020203" pitchFamily="34" charset="0"/>
              </a:rPr>
              <a:t>Server 1</a:t>
            </a:r>
          </a:p>
        </p:txBody>
      </p:sp>
      <p:sp>
        <p:nvSpPr>
          <p:cNvPr id="21" name="Rectangle 20">
            <a:extLst>
              <a:ext uri="{FF2B5EF4-FFF2-40B4-BE49-F238E27FC236}">
                <a16:creationId xmlns:a16="http://schemas.microsoft.com/office/drawing/2014/main" id="{AE7608E2-D8DC-4833-955D-B38B9C4EE475}"/>
              </a:ext>
            </a:extLst>
          </p:cNvPr>
          <p:cNvSpPr/>
          <p:nvPr/>
        </p:nvSpPr>
        <p:spPr bwMode="auto">
          <a:xfrm>
            <a:off x="4225850" y="4267310"/>
            <a:ext cx="2144988" cy="1431980"/>
          </a:xfrm>
          <a:prstGeom prst="rect">
            <a:avLst/>
          </a:prstGeom>
          <a:noFill/>
          <a:ln>
            <a:solidFill>
              <a:schemeClr val="accent1">
                <a:lumMod val="5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b" anchorCtr="0" compatLnSpc="1">
            <a:prstTxWarp prst="textNoShape">
              <a:avLst/>
            </a:prstTxWarp>
          </a:bodyPr>
          <a:lstStyle/>
          <a:p>
            <a:pPr algn="ctr" defTabSz="951028" fontAlgn="base">
              <a:spcBef>
                <a:spcPct val="0"/>
              </a:spcBef>
              <a:spcAft>
                <a:spcPct val="0"/>
              </a:spcAft>
              <a:defRPr/>
            </a:pPr>
            <a:r>
              <a:rPr lang="en-US" sz="2448">
                <a:solidFill>
                  <a:srgbClr val="1A1A1A"/>
                </a:solidFill>
                <a:latin typeface="Segoe UI Light" panose="020B0502040204020203" pitchFamily="34" charset="0"/>
                <a:cs typeface="Segoe UI Light" panose="020B0502040204020203" pitchFamily="34" charset="0"/>
              </a:rPr>
              <a:t>Server 2</a:t>
            </a:r>
          </a:p>
        </p:txBody>
      </p:sp>
      <p:sp>
        <p:nvSpPr>
          <p:cNvPr id="22" name="Rectangle 21">
            <a:extLst>
              <a:ext uri="{FF2B5EF4-FFF2-40B4-BE49-F238E27FC236}">
                <a16:creationId xmlns:a16="http://schemas.microsoft.com/office/drawing/2014/main" id="{3DEF7406-AD98-4D33-A17D-26B7DE9B4516}"/>
              </a:ext>
            </a:extLst>
          </p:cNvPr>
          <p:cNvSpPr/>
          <p:nvPr/>
        </p:nvSpPr>
        <p:spPr bwMode="auto">
          <a:xfrm>
            <a:off x="6737402" y="4267310"/>
            <a:ext cx="2144988" cy="1431980"/>
          </a:xfrm>
          <a:prstGeom prst="rect">
            <a:avLst/>
          </a:prstGeom>
          <a:noFill/>
          <a:ln>
            <a:solidFill>
              <a:schemeClr val="accent1">
                <a:lumMod val="5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b" anchorCtr="0" compatLnSpc="1">
            <a:prstTxWarp prst="textNoShape">
              <a:avLst/>
            </a:prstTxWarp>
          </a:bodyPr>
          <a:lstStyle/>
          <a:p>
            <a:pPr algn="ctr" defTabSz="951028" fontAlgn="base">
              <a:spcBef>
                <a:spcPct val="0"/>
              </a:spcBef>
              <a:spcAft>
                <a:spcPct val="0"/>
              </a:spcAft>
              <a:defRPr/>
            </a:pPr>
            <a:r>
              <a:rPr lang="en-US" sz="2448">
                <a:solidFill>
                  <a:srgbClr val="1A1A1A"/>
                </a:solidFill>
                <a:latin typeface="Segoe UI Light" panose="020B0502040204020203" pitchFamily="34" charset="0"/>
                <a:cs typeface="Segoe UI Light" panose="020B0502040204020203" pitchFamily="34" charset="0"/>
              </a:rPr>
              <a:t>Server 3</a:t>
            </a:r>
          </a:p>
        </p:txBody>
      </p:sp>
      <p:sp>
        <p:nvSpPr>
          <p:cNvPr id="23" name="Rectangle 22">
            <a:extLst>
              <a:ext uri="{FF2B5EF4-FFF2-40B4-BE49-F238E27FC236}">
                <a16:creationId xmlns:a16="http://schemas.microsoft.com/office/drawing/2014/main" id="{2354D58D-C6B1-42C2-AE4C-98448925C21F}"/>
              </a:ext>
            </a:extLst>
          </p:cNvPr>
          <p:cNvSpPr/>
          <p:nvPr/>
        </p:nvSpPr>
        <p:spPr bwMode="auto">
          <a:xfrm>
            <a:off x="9248955" y="4275082"/>
            <a:ext cx="2144988" cy="1431980"/>
          </a:xfrm>
          <a:prstGeom prst="rect">
            <a:avLst/>
          </a:prstGeom>
          <a:noFill/>
          <a:ln>
            <a:solidFill>
              <a:schemeClr val="accent1">
                <a:lumMod val="5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b" anchorCtr="0" compatLnSpc="1">
            <a:prstTxWarp prst="textNoShape">
              <a:avLst/>
            </a:prstTxWarp>
          </a:bodyPr>
          <a:lstStyle/>
          <a:p>
            <a:pPr algn="ctr" defTabSz="951028" fontAlgn="base">
              <a:spcBef>
                <a:spcPct val="0"/>
              </a:spcBef>
              <a:spcAft>
                <a:spcPct val="0"/>
              </a:spcAft>
              <a:defRPr/>
            </a:pPr>
            <a:r>
              <a:rPr lang="en-US" sz="2448">
                <a:solidFill>
                  <a:srgbClr val="1A1A1A"/>
                </a:solidFill>
                <a:latin typeface="Segoe UI Light" panose="020B0502040204020203" pitchFamily="34" charset="0"/>
                <a:cs typeface="Segoe UI Light" panose="020B0502040204020203" pitchFamily="34" charset="0"/>
              </a:rPr>
              <a:t>Server 4</a:t>
            </a:r>
          </a:p>
        </p:txBody>
      </p:sp>
      <p:pic>
        <p:nvPicPr>
          <p:cNvPr id="24" name="Picture 23">
            <a:extLst>
              <a:ext uri="{FF2B5EF4-FFF2-40B4-BE49-F238E27FC236}">
                <a16:creationId xmlns:a16="http://schemas.microsoft.com/office/drawing/2014/main" id="{2BC8A999-C31C-462D-A597-2C1B7BF4BB47}"/>
              </a:ext>
            </a:extLst>
          </p:cNvPr>
          <p:cNvPicPr>
            <a:picLocks noChangeAspect="1"/>
          </p:cNvPicPr>
          <p:nvPr/>
        </p:nvPicPr>
        <p:blipFill>
          <a:blip r:embed="rId3"/>
          <a:stretch>
            <a:fillRect/>
          </a:stretch>
        </p:blipFill>
        <p:spPr>
          <a:xfrm>
            <a:off x="1740034" y="3794091"/>
            <a:ext cx="450461" cy="416465"/>
          </a:xfrm>
          <a:prstGeom prst="rect">
            <a:avLst/>
          </a:prstGeom>
        </p:spPr>
      </p:pic>
      <p:pic>
        <p:nvPicPr>
          <p:cNvPr id="25" name="Picture 24">
            <a:extLst>
              <a:ext uri="{FF2B5EF4-FFF2-40B4-BE49-F238E27FC236}">
                <a16:creationId xmlns:a16="http://schemas.microsoft.com/office/drawing/2014/main" id="{23851E3A-882F-4308-BF3D-AE99084FF424}"/>
              </a:ext>
            </a:extLst>
          </p:cNvPr>
          <p:cNvPicPr>
            <a:picLocks noChangeAspect="1"/>
          </p:cNvPicPr>
          <p:nvPr/>
        </p:nvPicPr>
        <p:blipFill>
          <a:blip r:embed="rId3"/>
          <a:stretch>
            <a:fillRect/>
          </a:stretch>
        </p:blipFill>
        <p:spPr>
          <a:xfrm>
            <a:off x="4277582" y="3794091"/>
            <a:ext cx="450461" cy="416465"/>
          </a:xfrm>
          <a:prstGeom prst="rect">
            <a:avLst/>
          </a:prstGeom>
        </p:spPr>
      </p:pic>
      <p:pic>
        <p:nvPicPr>
          <p:cNvPr id="26" name="Picture 25">
            <a:extLst>
              <a:ext uri="{FF2B5EF4-FFF2-40B4-BE49-F238E27FC236}">
                <a16:creationId xmlns:a16="http://schemas.microsoft.com/office/drawing/2014/main" id="{A1DFB018-8AB5-4B88-B525-52F46EFE72F2}"/>
              </a:ext>
            </a:extLst>
          </p:cNvPr>
          <p:cNvPicPr>
            <a:picLocks noChangeAspect="1"/>
          </p:cNvPicPr>
          <p:nvPr/>
        </p:nvPicPr>
        <p:blipFill>
          <a:blip r:embed="rId3"/>
          <a:stretch>
            <a:fillRect/>
          </a:stretch>
        </p:blipFill>
        <p:spPr>
          <a:xfrm>
            <a:off x="6815130" y="3794091"/>
            <a:ext cx="450461" cy="416465"/>
          </a:xfrm>
          <a:prstGeom prst="rect">
            <a:avLst/>
          </a:prstGeom>
        </p:spPr>
      </p:pic>
      <p:pic>
        <p:nvPicPr>
          <p:cNvPr id="27" name="Picture 26">
            <a:extLst>
              <a:ext uri="{FF2B5EF4-FFF2-40B4-BE49-F238E27FC236}">
                <a16:creationId xmlns:a16="http://schemas.microsoft.com/office/drawing/2014/main" id="{9CE566A2-9999-43A0-B5EB-F95F34F84C8C}"/>
              </a:ext>
            </a:extLst>
          </p:cNvPr>
          <p:cNvPicPr>
            <a:picLocks noChangeAspect="1"/>
          </p:cNvPicPr>
          <p:nvPr/>
        </p:nvPicPr>
        <p:blipFill>
          <a:blip r:embed="rId3"/>
          <a:stretch>
            <a:fillRect/>
          </a:stretch>
        </p:blipFill>
        <p:spPr>
          <a:xfrm>
            <a:off x="9248956" y="3794091"/>
            <a:ext cx="450461" cy="416465"/>
          </a:xfrm>
          <a:prstGeom prst="rect">
            <a:avLst/>
          </a:prstGeom>
        </p:spPr>
      </p:pic>
      <p:grpSp>
        <p:nvGrpSpPr>
          <p:cNvPr id="28" name="Group 27">
            <a:extLst>
              <a:ext uri="{FF2B5EF4-FFF2-40B4-BE49-F238E27FC236}">
                <a16:creationId xmlns:a16="http://schemas.microsoft.com/office/drawing/2014/main" id="{B531D1CE-9601-446F-BD59-E88EECA43112}"/>
              </a:ext>
            </a:extLst>
          </p:cNvPr>
          <p:cNvGrpSpPr/>
          <p:nvPr/>
        </p:nvGrpSpPr>
        <p:grpSpPr>
          <a:xfrm>
            <a:off x="4796816" y="3789959"/>
            <a:ext cx="412576" cy="455868"/>
            <a:chOff x="9743028" y="1095242"/>
            <a:chExt cx="404523" cy="446970"/>
          </a:xfrm>
        </p:grpSpPr>
        <p:sp>
          <p:nvSpPr>
            <p:cNvPr id="29" name="Rectangle: Rounded Corners 28">
              <a:extLst>
                <a:ext uri="{FF2B5EF4-FFF2-40B4-BE49-F238E27FC236}">
                  <a16:creationId xmlns:a16="http://schemas.microsoft.com/office/drawing/2014/main" id="{9AF9C2F2-83BF-4352-95C5-DB11C05B4470}"/>
                </a:ext>
              </a:extLst>
            </p:cNvPr>
            <p:cNvSpPr/>
            <p:nvPr/>
          </p:nvSpPr>
          <p:spPr bwMode="auto">
            <a:xfrm>
              <a:off x="9743028" y="1342853"/>
              <a:ext cx="188720" cy="199359"/>
            </a:xfrm>
            <a:prstGeom prst="roundRect">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30" name="Rectangle: Rounded Corners 29">
              <a:extLst>
                <a:ext uri="{FF2B5EF4-FFF2-40B4-BE49-F238E27FC236}">
                  <a16:creationId xmlns:a16="http://schemas.microsoft.com/office/drawing/2014/main" id="{ECC40A98-023F-4742-B430-9E92688A757E}"/>
                </a:ext>
              </a:extLst>
            </p:cNvPr>
            <p:cNvSpPr/>
            <p:nvPr/>
          </p:nvSpPr>
          <p:spPr bwMode="auto">
            <a:xfrm>
              <a:off x="9743028" y="1095242"/>
              <a:ext cx="188720" cy="199359"/>
            </a:xfrm>
            <a:prstGeom prst="roundRect">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31" name="Rectangle: Rounded Corners 30">
              <a:extLst>
                <a:ext uri="{FF2B5EF4-FFF2-40B4-BE49-F238E27FC236}">
                  <a16:creationId xmlns:a16="http://schemas.microsoft.com/office/drawing/2014/main" id="{5FF4E0D8-1EDB-492A-ADDD-E7E0F71728F5}"/>
                </a:ext>
              </a:extLst>
            </p:cNvPr>
            <p:cNvSpPr/>
            <p:nvPr/>
          </p:nvSpPr>
          <p:spPr bwMode="auto">
            <a:xfrm>
              <a:off x="9958831" y="1097064"/>
              <a:ext cx="188720" cy="199359"/>
            </a:xfrm>
            <a:prstGeom prst="roundRect">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32" name="Rectangle: Rounded Corners 31">
              <a:extLst>
                <a:ext uri="{FF2B5EF4-FFF2-40B4-BE49-F238E27FC236}">
                  <a16:creationId xmlns:a16="http://schemas.microsoft.com/office/drawing/2014/main" id="{05333C95-C6F9-443F-B887-1119399B8DF1}"/>
                </a:ext>
              </a:extLst>
            </p:cNvPr>
            <p:cNvSpPr/>
            <p:nvPr/>
          </p:nvSpPr>
          <p:spPr bwMode="auto">
            <a:xfrm>
              <a:off x="9958831" y="1342853"/>
              <a:ext cx="188720" cy="199359"/>
            </a:xfrm>
            <a:prstGeom prst="roundRect">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grpSp>
      <p:grpSp>
        <p:nvGrpSpPr>
          <p:cNvPr id="33" name="Group 32">
            <a:extLst>
              <a:ext uri="{FF2B5EF4-FFF2-40B4-BE49-F238E27FC236}">
                <a16:creationId xmlns:a16="http://schemas.microsoft.com/office/drawing/2014/main" id="{CA42A1E3-4007-4A56-91E6-3652D1BEFB43}"/>
              </a:ext>
            </a:extLst>
          </p:cNvPr>
          <p:cNvGrpSpPr/>
          <p:nvPr/>
        </p:nvGrpSpPr>
        <p:grpSpPr>
          <a:xfrm>
            <a:off x="2267036" y="3777325"/>
            <a:ext cx="412576" cy="455868"/>
            <a:chOff x="9743028" y="1095242"/>
            <a:chExt cx="404523" cy="446970"/>
          </a:xfrm>
        </p:grpSpPr>
        <p:sp>
          <p:nvSpPr>
            <p:cNvPr id="34" name="Rectangle: Rounded Corners 33">
              <a:extLst>
                <a:ext uri="{FF2B5EF4-FFF2-40B4-BE49-F238E27FC236}">
                  <a16:creationId xmlns:a16="http://schemas.microsoft.com/office/drawing/2014/main" id="{F4FE9DA1-24C9-4A13-B334-41C2F6496752}"/>
                </a:ext>
              </a:extLst>
            </p:cNvPr>
            <p:cNvSpPr/>
            <p:nvPr/>
          </p:nvSpPr>
          <p:spPr bwMode="auto">
            <a:xfrm>
              <a:off x="9743028" y="1342853"/>
              <a:ext cx="188720" cy="199359"/>
            </a:xfrm>
            <a:prstGeom prst="roundRect">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35" name="Rectangle: Rounded Corners 34">
              <a:extLst>
                <a:ext uri="{FF2B5EF4-FFF2-40B4-BE49-F238E27FC236}">
                  <a16:creationId xmlns:a16="http://schemas.microsoft.com/office/drawing/2014/main" id="{54720E07-9730-4DA8-9BDE-DA3264593433}"/>
                </a:ext>
              </a:extLst>
            </p:cNvPr>
            <p:cNvSpPr/>
            <p:nvPr/>
          </p:nvSpPr>
          <p:spPr bwMode="auto">
            <a:xfrm>
              <a:off x="9743028" y="1095242"/>
              <a:ext cx="188720" cy="199359"/>
            </a:xfrm>
            <a:prstGeom prst="roundRect">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36" name="Rectangle: Rounded Corners 35">
              <a:extLst>
                <a:ext uri="{FF2B5EF4-FFF2-40B4-BE49-F238E27FC236}">
                  <a16:creationId xmlns:a16="http://schemas.microsoft.com/office/drawing/2014/main" id="{BEBF3183-924A-4414-A025-B9F516EF93C2}"/>
                </a:ext>
              </a:extLst>
            </p:cNvPr>
            <p:cNvSpPr/>
            <p:nvPr/>
          </p:nvSpPr>
          <p:spPr bwMode="auto">
            <a:xfrm>
              <a:off x="9958831" y="1097064"/>
              <a:ext cx="188720" cy="199359"/>
            </a:xfrm>
            <a:prstGeom prst="roundRect">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37" name="Rectangle: Rounded Corners 36">
              <a:extLst>
                <a:ext uri="{FF2B5EF4-FFF2-40B4-BE49-F238E27FC236}">
                  <a16:creationId xmlns:a16="http://schemas.microsoft.com/office/drawing/2014/main" id="{E61CACD5-FBED-46C4-B6F3-3F1683A1C54A}"/>
                </a:ext>
              </a:extLst>
            </p:cNvPr>
            <p:cNvSpPr/>
            <p:nvPr/>
          </p:nvSpPr>
          <p:spPr bwMode="auto">
            <a:xfrm>
              <a:off x="9958831" y="1342853"/>
              <a:ext cx="188720" cy="199359"/>
            </a:xfrm>
            <a:prstGeom prst="roundRect">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grpSp>
      <p:grpSp>
        <p:nvGrpSpPr>
          <p:cNvPr id="38" name="Group 37">
            <a:extLst>
              <a:ext uri="{FF2B5EF4-FFF2-40B4-BE49-F238E27FC236}">
                <a16:creationId xmlns:a16="http://schemas.microsoft.com/office/drawing/2014/main" id="{6C4410D6-8255-4CB8-8314-867E01C11F62}"/>
              </a:ext>
            </a:extLst>
          </p:cNvPr>
          <p:cNvGrpSpPr/>
          <p:nvPr/>
        </p:nvGrpSpPr>
        <p:grpSpPr>
          <a:xfrm>
            <a:off x="2758487" y="3777325"/>
            <a:ext cx="412576" cy="455868"/>
            <a:chOff x="9743028" y="1095242"/>
            <a:chExt cx="404523" cy="446970"/>
          </a:xfrm>
        </p:grpSpPr>
        <p:sp>
          <p:nvSpPr>
            <p:cNvPr id="39" name="Rectangle: Rounded Corners 38">
              <a:extLst>
                <a:ext uri="{FF2B5EF4-FFF2-40B4-BE49-F238E27FC236}">
                  <a16:creationId xmlns:a16="http://schemas.microsoft.com/office/drawing/2014/main" id="{B71F306B-FC0D-40AB-A6D1-938615D5D608}"/>
                </a:ext>
              </a:extLst>
            </p:cNvPr>
            <p:cNvSpPr/>
            <p:nvPr/>
          </p:nvSpPr>
          <p:spPr bwMode="auto">
            <a:xfrm>
              <a:off x="9743028" y="1342853"/>
              <a:ext cx="188720" cy="199359"/>
            </a:xfrm>
            <a:prstGeom prst="roundRect">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40" name="Rectangle: Rounded Corners 39">
              <a:extLst>
                <a:ext uri="{FF2B5EF4-FFF2-40B4-BE49-F238E27FC236}">
                  <a16:creationId xmlns:a16="http://schemas.microsoft.com/office/drawing/2014/main" id="{EFFB4766-64A2-4C40-923F-28F41627B8DF}"/>
                </a:ext>
              </a:extLst>
            </p:cNvPr>
            <p:cNvSpPr/>
            <p:nvPr/>
          </p:nvSpPr>
          <p:spPr bwMode="auto">
            <a:xfrm>
              <a:off x="9743028" y="1095242"/>
              <a:ext cx="188720" cy="199359"/>
            </a:xfrm>
            <a:prstGeom prst="roundRect">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41" name="Rectangle: Rounded Corners 40">
              <a:extLst>
                <a:ext uri="{FF2B5EF4-FFF2-40B4-BE49-F238E27FC236}">
                  <a16:creationId xmlns:a16="http://schemas.microsoft.com/office/drawing/2014/main" id="{9FF5E28F-AFB2-480A-A3B0-186B8D4F4F44}"/>
                </a:ext>
              </a:extLst>
            </p:cNvPr>
            <p:cNvSpPr/>
            <p:nvPr/>
          </p:nvSpPr>
          <p:spPr bwMode="auto">
            <a:xfrm>
              <a:off x="9958831" y="1097064"/>
              <a:ext cx="188720" cy="199359"/>
            </a:xfrm>
            <a:prstGeom prst="roundRect">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42" name="Rectangle: Rounded Corners 41">
              <a:extLst>
                <a:ext uri="{FF2B5EF4-FFF2-40B4-BE49-F238E27FC236}">
                  <a16:creationId xmlns:a16="http://schemas.microsoft.com/office/drawing/2014/main" id="{BD444C03-3F7E-4018-9A47-60E4AD1B3CB5}"/>
                </a:ext>
              </a:extLst>
            </p:cNvPr>
            <p:cNvSpPr/>
            <p:nvPr/>
          </p:nvSpPr>
          <p:spPr bwMode="auto">
            <a:xfrm>
              <a:off x="9958831" y="1342853"/>
              <a:ext cx="188720" cy="199359"/>
            </a:xfrm>
            <a:prstGeom prst="roundRect">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grpSp>
      <p:grpSp>
        <p:nvGrpSpPr>
          <p:cNvPr id="43" name="Group 42">
            <a:extLst>
              <a:ext uri="{FF2B5EF4-FFF2-40B4-BE49-F238E27FC236}">
                <a16:creationId xmlns:a16="http://schemas.microsoft.com/office/drawing/2014/main" id="{ABE0EE04-552D-4D58-9F31-9A173E1607DA}"/>
              </a:ext>
            </a:extLst>
          </p:cNvPr>
          <p:cNvGrpSpPr/>
          <p:nvPr/>
        </p:nvGrpSpPr>
        <p:grpSpPr>
          <a:xfrm>
            <a:off x="9764482" y="3777325"/>
            <a:ext cx="412576" cy="455868"/>
            <a:chOff x="9743028" y="1095242"/>
            <a:chExt cx="404523" cy="446970"/>
          </a:xfrm>
        </p:grpSpPr>
        <p:sp>
          <p:nvSpPr>
            <p:cNvPr id="44" name="Rectangle: Rounded Corners 43">
              <a:extLst>
                <a:ext uri="{FF2B5EF4-FFF2-40B4-BE49-F238E27FC236}">
                  <a16:creationId xmlns:a16="http://schemas.microsoft.com/office/drawing/2014/main" id="{C6394AF8-241C-4AE5-917D-27E74E74F31C}"/>
                </a:ext>
              </a:extLst>
            </p:cNvPr>
            <p:cNvSpPr/>
            <p:nvPr/>
          </p:nvSpPr>
          <p:spPr bwMode="auto">
            <a:xfrm>
              <a:off x="9743028" y="1342853"/>
              <a:ext cx="188720" cy="199359"/>
            </a:xfrm>
            <a:prstGeom prst="roundRect">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45" name="Rectangle: Rounded Corners 44">
              <a:extLst>
                <a:ext uri="{FF2B5EF4-FFF2-40B4-BE49-F238E27FC236}">
                  <a16:creationId xmlns:a16="http://schemas.microsoft.com/office/drawing/2014/main" id="{453D33D1-BF4D-4D10-991F-319E45DCE5AA}"/>
                </a:ext>
              </a:extLst>
            </p:cNvPr>
            <p:cNvSpPr/>
            <p:nvPr/>
          </p:nvSpPr>
          <p:spPr bwMode="auto">
            <a:xfrm>
              <a:off x="9743028" y="1095242"/>
              <a:ext cx="188720" cy="199359"/>
            </a:xfrm>
            <a:prstGeom prst="roundRect">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46" name="Rectangle: Rounded Corners 45">
              <a:extLst>
                <a:ext uri="{FF2B5EF4-FFF2-40B4-BE49-F238E27FC236}">
                  <a16:creationId xmlns:a16="http://schemas.microsoft.com/office/drawing/2014/main" id="{8E0F7760-9C80-46F7-8293-2DC39AFA39E7}"/>
                </a:ext>
              </a:extLst>
            </p:cNvPr>
            <p:cNvSpPr/>
            <p:nvPr/>
          </p:nvSpPr>
          <p:spPr bwMode="auto">
            <a:xfrm>
              <a:off x="9958831" y="1097064"/>
              <a:ext cx="188720" cy="199359"/>
            </a:xfrm>
            <a:prstGeom prst="roundRect">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47" name="Rectangle: Rounded Corners 46">
              <a:extLst>
                <a:ext uri="{FF2B5EF4-FFF2-40B4-BE49-F238E27FC236}">
                  <a16:creationId xmlns:a16="http://schemas.microsoft.com/office/drawing/2014/main" id="{A0AC2F39-400E-4E51-86F0-A48EB09FEE1A}"/>
                </a:ext>
              </a:extLst>
            </p:cNvPr>
            <p:cNvSpPr/>
            <p:nvPr/>
          </p:nvSpPr>
          <p:spPr bwMode="auto">
            <a:xfrm>
              <a:off x="9958831" y="1342853"/>
              <a:ext cx="188720" cy="199359"/>
            </a:xfrm>
            <a:prstGeom prst="roundRect">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grpSp>
      <p:sp>
        <p:nvSpPr>
          <p:cNvPr id="6" name="TextBox 5">
            <a:extLst>
              <a:ext uri="{FF2B5EF4-FFF2-40B4-BE49-F238E27FC236}">
                <a16:creationId xmlns:a16="http://schemas.microsoft.com/office/drawing/2014/main" id="{3AFB9D21-83C1-4F28-B2AF-5E216439271D}"/>
              </a:ext>
            </a:extLst>
          </p:cNvPr>
          <p:cNvSpPr txBox="1"/>
          <p:nvPr/>
        </p:nvSpPr>
        <p:spPr>
          <a:xfrm>
            <a:off x="9303605" y="1003091"/>
            <a:ext cx="3000050" cy="640363"/>
          </a:xfrm>
          <a:prstGeom prst="rect">
            <a:avLst/>
          </a:prstGeom>
          <a:noFill/>
        </p:spPr>
        <p:txBody>
          <a:bodyPr wrap="square" lIns="0" tIns="0" rIns="0" bIns="0" rtlCol="0">
            <a:spAutoFit/>
          </a:bodyPr>
          <a:lstStyle/>
          <a:p>
            <a:pPr defTabSz="932563">
              <a:defRPr/>
            </a:pPr>
            <a:r>
              <a:rPr lang="en-US" sz="2040" dirty="0">
                <a:gradFill>
                  <a:gsLst>
                    <a:gs pos="2917">
                      <a:srgbClr val="1A1A1A"/>
                    </a:gs>
                    <a:gs pos="30000">
                      <a:srgbClr val="1A1A1A"/>
                    </a:gs>
                  </a:gsLst>
                  <a:lin ang="5400000" scaled="0"/>
                </a:gradFill>
                <a:latin typeface="Segoe UI Light" panose="020B0502040204020203" pitchFamily="34" charset="0"/>
                <a:cs typeface="Segoe UI Light" panose="020B0502040204020203" pitchFamily="34" charset="0"/>
              </a:rPr>
              <a:t>Min available capacity: Approximately </a:t>
            </a:r>
            <a:r>
              <a:rPr lang="en-US" sz="2040" b="1" dirty="0">
                <a:gradFill>
                  <a:gsLst>
                    <a:gs pos="2917">
                      <a:srgbClr val="1A1A1A"/>
                    </a:gs>
                    <a:gs pos="30000">
                      <a:srgbClr val="1A1A1A"/>
                    </a:gs>
                  </a:gsLst>
                  <a:lin ang="5400000" scaled="0"/>
                </a:gradFill>
                <a:latin typeface="Segoe UI Light" panose="020B0502040204020203" pitchFamily="34" charset="0"/>
                <a:cs typeface="Segoe UI Light" panose="020B0502040204020203" pitchFamily="34" charset="0"/>
              </a:rPr>
              <a:t>one server</a:t>
            </a:r>
          </a:p>
        </p:txBody>
      </p:sp>
      <p:sp>
        <p:nvSpPr>
          <p:cNvPr id="10" name="TextBox 9">
            <a:extLst>
              <a:ext uri="{FF2B5EF4-FFF2-40B4-BE49-F238E27FC236}">
                <a16:creationId xmlns:a16="http://schemas.microsoft.com/office/drawing/2014/main" id="{FCB298D9-FB3C-4BBC-A772-E81EC591642B}"/>
              </a:ext>
            </a:extLst>
          </p:cNvPr>
          <p:cNvSpPr txBox="1"/>
          <p:nvPr/>
        </p:nvSpPr>
        <p:spPr>
          <a:xfrm>
            <a:off x="524944" y="4320491"/>
            <a:ext cx="1073579" cy="288137"/>
          </a:xfrm>
          <a:prstGeom prst="rect">
            <a:avLst/>
          </a:prstGeom>
          <a:noFill/>
        </p:spPr>
        <p:txBody>
          <a:bodyPr wrap="square" lIns="0" tIns="0" rIns="0" bIns="0" rtlCol="0">
            <a:spAutoFit/>
          </a:bodyPr>
          <a:lstStyle/>
          <a:p>
            <a:pPr defTabSz="932563">
              <a:defRPr/>
            </a:pPr>
            <a:r>
              <a:rPr lang="en-US" sz="1836">
                <a:gradFill>
                  <a:gsLst>
                    <a:gs pos="2917">
                      <a:srgbClr val="1A1A1A"/>
                    </a:gs>
                    <a:gs pos="30000">
                      <a:srgbClr val="1A1A1A"/>
                    </a:gs>
                  </a:gsLst>
                  <a:lin ang="5400000" scaled="0"/>
                </a:gradFill>
                <a:latin typeface="Segoe UI Light" panose="020B0502040204020203" pitchFamily="34" charset="0"/>
                <a:cs typeface="Segoe UI Light" panose="020B0502040204020203" pitchFamily="34" charset="0"/>
              </a:rPr>
              <a:t>Boot from</a:t>
            </a:r>
          </a:p>
        </p:txBody>
      </p:sp>
      <p:sp>
        <p:nvSpPr>
          <p:cNvPr id="51" name="Cylinder 50">
            <a:extLst>
              <a:ext uri="{FF2B5EF4-FFF2-40B4-BE49-F238E27FC236}">
                <a16:creationId xmlns:a16="http://schemas.microsoft.com/office/drawing/2014/main" id="{4253B314-3F60-4704-9A25-EFF843A81A29}"/>
              </a:ext>
            </a:extLst>
          </p:cNvPr>
          <p:cNvSpPr/>
          <p:nvPr/>
        </p:nvSpPr>
        <p:spPr bwMode="auto">
          <a:xfrm>
            <a:off x="2828595" y="4766144"/>
            <a:ext cx="884873" cy="500833"/>
          </a:xfrm>
          <a:prstGeom prst="can">
            <a:avLst/>
          </a:prstGeom>
          <a:solidFill>
            <a:schemeClr val="accent1">
              <a:lumMod val="20000"/>
              <a:lumOff val="80000"/>
            </a:schemeClr>
          </a:solidFill>
          <a:ln>
            <a:solidFill>
              <a:schemeClr val="accent2">
                <a:lumMod val="90000"/>
                <a:lumOff val="1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r>
              <a:rPr lang="en-US" sz="1071">
                <a:solidFill>
                  <a:srgbClr val="002050">
                    <a:lumMod val="90000"/>
                    <a:lumOff val="10000"/>
                  </a:srgbClr>
                </a:solidFill>
                <a:latin typeface="Segoe UI Light" panose="020B0502040204020203" pitchFamily="34" charset="0"/>
                <a:cs typeface="Segoe UI Light" panose="020B0502040204020203" pitchFamily="34" charset="0"/>
              </a:rPr>
              <a:t>New VHD</a:t>
            </a:r>
          </a:p>
          <a:p>
            <a:pPr algn="ctr" defTabSz="951028" fontAlgn="base">
              <a:spcBef>
                <a:spcPct val="0"/>
              </a:spcBef>
              <a:spcAft>
                <a:spcPct val="0"/>
              </a:spcAft>
              <a:defRPr/>
            </a:pPr>
            <a:r>
              <a:rPr lang="en-US" sz="1071">
                <a:solidFill>
                  <a:srgbClr val="002050">
                    <a:lumMod val="90000"/>
                    <a:lumOff val="10000"/>
                  </a:srgbClr>
                </a:solidFill>
                <a:latin typeface="Segoe UI Light" panose="020B0502040204020203" pitchFamily="34" charset="0"/>
                <a:cs typeface="Segoe UI Light" panose="020B0502040204020203" pitchFamily="34" charset="0"/>
              </a:rPr>
              <a:t>(Host OS)</a:t>
            </a:r>
          </a:p>
        </p:txBody>
      </p:sp>
      <p:sp>
        <p:nvSpPr>
          <p:cNvPr id="53" name="Cylinder 52">
            <a:extLst>
              <a:ext uri="{FF2B5EF4-FFF2-40B4-BE49-F238E27FC236}">
                <a16:creationId xmlns:a16="http://schemas.microsoft.com/office/drawing/2014/main" id="{CFF0A0AF-7388-497F-8F2B-36F137734EA6}"/>
              </a:ext>
            </a:extLst>
          </p:cNvPr>
          <p:cNvSpPr/>
          <p:nvPr/>
        </p:nvSpPr>
        <p:spPr bwMode="auto">
          <a:xfrm>
            <a:off x="5367266" y="4766144"/>
            <a:ext cx="884873" cy="500833"/>
          </a:xfrm>
          <a:prstGeom prst="can">
            <a:avLst/>
          </a:prstGeom>
          <a:solidFill>
            <a:schemeClr val="accent1">
              <a:lumMod val="20000"/>
              <a:lumOff val="80000"/>
            </a:schemeClr>
          </a:solidFill>
          <a:ln>
            <a:solidFill>
              <a:schemeClr val="accent2">
                <a:lumMod val="90000"/>
                <a:lumOff val="1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r>
              <a:rPr lang="en-US" sz="1071">
                <a:solidFill>
                  <a:srgbClr val="002050">
                    <a:lumMod val="90000"/>
                    <a:lumOff val="10000"/>
                  </a:srgbClr>
                </a:solidFill>
                <a:latin typeface="Segoe UI Light" panose="020B0502040204020203" pitchFamily="34" charset="0"/>
                <a:cs typeface="Segoe UI Light" panose="020B0502040204020203" pitchFamily="34" charset="0"/>
              </a:rPr>
              <a:t>New VHD</a:t>
            </a:r>
          </a:p>
          <a:p>
            <a:pPr algn="ctr" defTabSz="951028" fontAlgn="base">
              <a:spcBef>
                <a:spcPct val="0"/>
              </a:spcBef>
              <a:spcAft>
                <a:spcPct val="0"/>
              </a:spcAft>
              <a:defRPr/>
            </a:pPr>
            <a:r>
              <a:rPr lang="en-US" sz="1071">
                <a:solidFill>
                  <a:srgbClr val="002050">
                    <a:lumMod val="90000"/>
                    <a:lumOff val="10000"/>
                  </a:srgbClr>
                </a:solidFill>
                <a:latin typeface="Segoe UI Light" panose="020B0502040204020203" pitchFamily="34" charset="0"/>
                <a:cs typeface="Segoe UI Light" panose="020B0502040204020203" pitchFamily="34" charset="0"/>
              </a:rPr>
              <a:t>(Host OS)</a:t>
            </a:r>
          </a:p>
        </p:txBody>
      </p:sp>
      <p:sp>
        <p:nvSpPr>
          <p:cNvPr id="55" name="Cylinder 54">
            <a:extLst>
              <a:ext uri="{FF2B5EF4-FFF2-40B4-BE49-F238E27FC236}">
                <a16:creationId xmlns:a16="http://schemas.microsoft.com/office/drawing/2014/main" id="{21E5CC2B-F135-4CB6-A75C-CB2B43475F4B}"/>
              </a:ext>
            </a:extLst>
          </p:cNvPr>
          <p:cNvSpPr/>
          <p:nvPr/>
        </p:nvSpPr>
        <p:spPr bwMode="auto">
          <a:xfrm>
            <a:off x="7889508" y="4766144"/>
            <a:ext cx="884873" cy="500833"/>
          </a:xfrm>
          <a:prstGeom prst="can">
            <a:avLst/>
          </a:prstGeom>
          <a:solidFill>
            <a:schemeClr val="accent1">
              <a:lumMod val="20000"/>
              <a:lumOff val="80000"/>
            </a:schemeClr>
          </a:solidFill>
          <a:ln>
            <a:solidFill>
              <a:schemeClr val="accent2">
                <a:lumMod val="90000"/>
                <a:lumOff val="1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r>
              <a:rPr lang="en-US" sz="1071">
                <a:solidFill>
                  <a:srgbClr val="002050">
                    <a:lumMod val="90000"/>
                    <a:lumOff val="10000"/>
                  </a:srgbClr>
                </a:solidFill>
                <a:latin typeface="Segoe UI Light" panose="020B0502040204020203" pitchFamily="34" charset="0"/>
                <a:cs typeface="Segoe UI Light" panose="020B0502040204020203" pitchFamily="34" charset="0"/>
              </a:rPr>
              <a:t>New VHD</a:t>
            </a:r>
          </a:p>
          <a:p>
            <a:pPr algn="ctr" defTabSz="951028" fontAlgn="base">
              <a:spcBef>
                <a:spcPct val="0"/>
              </a:spcBef>
              <a:spcAft>
                <a:spcPct val="0"/>
              </a:spcAft>
              <a:defRPr/>
            </a:pPr>
            <a:r>
              <a:rPr lang="en-US" sz="1071">
                <a:solidFill>
                  <a:srgbClr val="002050">
                    <a:lumMod val="90000"/>
                    <a:lumOff val="10000"/>
                  </a:srgbClr>
                </a:solidFill>
                <a:latin typeface="Segoe UI Light" panose="020B0502040204020203" pitchFamily="34" charset="0"/>
                <a:cs typeface="Segoe UI Light" panose="020B0502040204020203" pitchFamily="34" charset="0"/>
              </a:rPr>
              <a:t>(Host OS)</a:t>
            </a:r>
          </a:p>
        </p:txBody>
      </p:sp>
      <p:sp>
        <p:nvSpPr>
          <p:cNvPr id="57" name="Cylinder 56">
            <a:extLst>
              <a:ext uri="{FF2B5EF4-FFF2-40B4-BE49-F238E27FC236}">
                <a16:creationId xmlns:a16="http://schemas.microsoft.com/office/drawing/2014/main" id="{39F95983-67FE-4CFE-98A7-ECCC896DBC50}"/>
              </a:ext>
            </a:extLst>
          </p:cNvPr>
          <p:cNvSpPr/>
          <p:nvPr/>
        </p:nvSpPr>
        <p:spPr bwMode="auto">
          <a:xfrm>
            <a:off x="10424881" y="4766144"/>
            <a:ext cx="884873" cy="500833"/>
          </a:xfrm>
          <a:prstGeom prst="can">
            <a:avLst/>
          </a:prstGeom>
          <a:solidFill>
            <a:schemeClr val="accent1">
              <a:lumMod val="20000"/>
              <a:lumOff val="80000"/>
            </a:schemeClr>
          </a:solidFill>
          <a:ln>
            <a:solidFill>
              <a:schemeClr val="accent2">
                <a:lumMod val="90000"/>
                <a:lumOff val="1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r>
              <a:rPr lang="en-US" sz="1071">
                <a:solidFill>
                  <a:srgbClr val="002050">
                    <a:lumMod val="90000"/>
                    <a:lumOff val="10000"/>
                  </a:srgbClr>
                </a:solidFill>
                <a:latin typeface="Segoe UI Light" panose="020B0502040204020203" pitchFamily="34" charset="0"/>
                <a:cs typeface="Segoe UI Light" panose="020B0502040204020203" pitchFamily="34" charset="0"/>
              </a:rPr>
              <a:t>New VHD</a:t>
            </a:r>
          </a:p>
          <a:p>
            <a:pPr algn="ctr" defTabSz="951028" fontAlgn="base">
              <a:spcBef>
                <a:spcPct val="0"/>
              </a:spcBef>
              <a:spcAft>
                <a:spcPct val="0"/>
              </a:spcAft>
              <a:defRPr/>
            </a:pPr>
            <a:r>
              <a:rPr lang="en-US" sz="1071">
                <a:solidFill>
                  <a:srgbClr val="002050">
                    <a:lumMod val="90000"/>
                    <a:lumOff val="10000"/>
                  </a:srgbClr>
                </a:solidFill>
                <a:latin typeface="Segoe UI Light" panose="020B0502040204020203" pitchFamily="34" charset="0"/>
                <a:cs typeface="Segoe UI Light" panose="020B0502040204020203" pitchFamily="34" charset="0"/>
              </a:rPr>
              <a:t>(Host OS)</a:t>
            </a:r>
          </a:p>
        </p:txBody>
      </p:sp>
      <p:grpSp>
        <p:nvGrpSpPr>
          <p:cNvPr id="58" name="Group 57">
            <a:extLst>
              <a:ext uri="{FF2B5EF4-FFF2-40B4-BE49-F238E27FC236}">
                <a16:creationId xmlns:a16="http://schemas.microsoft.com/office/drawing/2014/main" id="{1AD36422-9938-4018-9672-310527CD244A}"/>
              </a:ext>
            </a:extLst>
          </p:cNvPr>
          <p:cNvGrpSpPr/>
          <p:nvPr/>
        </p:nvGrpSpPr>
        <p:grpSpPr>
          <a:xfrm>
            <a:off x="7318189" y="3789959"/>
            <a:ext cx="412576" cy="455868"/>
            <a:chOff x="9743028" y="1095242"/>
            <a:chExt cx="404523" cy="446970"/>
          </a:xfrm>
        </p:grpSpPr>
        <p:sp>
          <p:nvSpPr>
            <p:cNvPr id="59" name="Rectangle: Rounded Corners 58">
              <a:extLst>
                <a:ext uri="{FF2B5EF4-FFF2-40B4-BE49-F238E27FC236}">
                  <a16:creationId xmlns:a16="http://schemas.microsoft.com/office/drawing/2014/main" id="{81BA9BEF-2BFC-43B7-81EC-4EB2612C1407}"/>
                </a:ext>
              </a:extLst>
            </p:cNvPr>
            <p:cNvSpPr/>
            <p:nvPr/>
          </p:nvSpPr>
          <p:spPr bwMode="auto">
            <a:xfrm>
              <a:off x="9743028" y="1342853"/>
              <a:ext cx="188720" cy="199359"/>
            </a:xfrm>
            <a:prstGeom prst="roundRect">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60" name="Rectangle: Rounded Corners 59">
              <a:extLst>
                <a:ext uri="{FF2B5EF4-FFF2-40B4-BE49-F238E27FC236}">
                  <a16:creationId xmlns:a16="http://schemas.microsoft.com/office/drawing/2014/main" id="{61ABE5F1-E359-4FB9-A0F5-DD6D32EEAFD3}"/>
                </a:ext>
              </a:extLst>
            </p:cNvPr>
            <p:cNvSpPr/>
            <p:nvPr/>
          </p:nvSpPr>
          <p:spPr bwMode="auto">
            <a:xfrm>
              <a:off x="9743028" y="1095242"/>
              <a:ext cx="188720" cy="199359"/>
            </a:xfrm>
            <a:prstGeom prst="roundRect">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61" name="Rectangle: Rounded Corners 60">
              <a:extLst>
                <a:ext uri="{FF2B5EF4-FFF2-40B4-BE49-F238E27FC236}">
                  <a16:creationId xmlns:a16="http://schemas.microsoft.com/office/drawing/2014/main" id="{6CD17023-AB92-420C-A3F5-E946758217F5}"/>
                </a:ext>
              </a:extLst>
            </p:cNvPr>
            <p:cNvSpPr/>
            <p:nvPr/>
          </p:nvSpPr>
          <p:spPr bwMode="auto">
            <a:xfrm>
              <a:off x="9958831" y="1097064"/>
              <a:ext cx="188720" cy="199359"/>
            </a:xfrm>
            <a:prstGeom prst="roundRect">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62" name="Rectangle: Rounded Corners 61">
              <a:extLst>
                <a:ext uri="{FF2B5EF4-FFF2-40B4-BE49-F238E27FC236}">
                  <a16:creationId xmlns:a16="http://schemas.microsoft.com/office/drawing/2014/main" id="{C01783F8-6E8B-41AF-8752-911D5655C3E1}"/>
                </a:ext>
              </a:extLst>
            </p:cNvPr>
            <p:cNvSpPr/>
            <p:nvPr/>
          </p:nvSpPr>
          <p:spPr bwMode="auto">
            <a:xfrm>
              <a:off x="9958831" y="1342853"/>
              <a:ext cx="188720" cy="199359"/>
            </a:xfrm>
            <a:prstGeom prst="roundRect">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grpSp>
      <p:grpSp>
        <p:nvGrpSpPr>
          <p:cNvPr id="63" name="Group 62">
            <a:extLst>
              <a:ext uri="{FF2B5EF4-FFF2-40B4-BE49-F238E27FC236}">
                <a16:creationId xmlns:a16="http://schemas.microsoft.com/office/drawing/2014/main" id="{60821D41-40CD-4363-B309-854DCBAAA61C}"/>
              </a:ext>
            </a:extLst>
          </p:cNvPr>
          <p:cNvGrpSpPr/>
          <p:nvPr/>
        </p:nvGrpSpPr>
        <p:grpSpPr>
          <a:xfrm>
            <a:off x="5257378" y="3789959"/>
            <a:ext cx="412576" cy="455868"/>
            <a:chOff x="9743028" y="1095242"/>
            <a:chExt cx="404523" cy="446970"/>
          </a:xfrm>
        </p:grpSpPr>
        <p:sp>
          <p:nvSpPr>
            <p:cNvPr id="64" name="Rectangle: Rounded Corners 63">
              <a:extLst>
                <a:ext uri="{FF2B5EF4-FFF2-40B4-BE49-F238E27FC236}">
                  <a16:creationId xmlns:a16="http://schemas.microsoft.com/office/drawing/2014/main" id="{172F314D-CFAA-4338-95DC-12BED49C29BF}"/>
                </a:ext>
              </a:extLst>
            </p:cNvPr>
            <p:cNvSpPr/>
            <p:nvPr/>
          </p:nvSpPr>
          <p:spPr bwMode="auto">
            <a:xfrm>
              <a:off x="9743028" y="1342853"/>
              <a:ext cx="188720" cy="199359"/>
            </a:xfrm>
            <a:prstGeom prst="roundRect">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65" name="Rectangle: Rounded Corners 64">
              <a:extLst>
                <a:ext uri="{FF2B5EF4-FFF2-40B4-BE49-F238E27FC236}">
                  <a16:creationId xmlns:a16="http://schemas.microsoft.com/office/drawing/2014/main" id="{009D50E3-F67F-4A1E-87A6-3CA6AC10EA15}"/>
                </a:ext>
              </a:extLst>
            </p:cNvPr>
            <p:cNvSpPr/>
            <p:nvPr/>
          </p:nvSpPr>
          <p:spPr bwMode="auto">
            <a:xfrm>
              <a:off x="9743028" y="1095242"/>
              <a:ext cx="188720" cy="199359"/>
            </a:xfrm>
            <a:prstGeom prst="roundRect">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66" name="Rectangle: Rounded Corners 65">
              <a:extLst>
                <a:ext uri="{FF2B5EF4-FFF2-40B4-BE49-F238E27FC236}">
                  <a16:creationId xmlns:a16="http://schemas.microsoft.com/office/drawing/2014/main" id="{6E338AFE-E15A-4BFF-B389-91079444402C}"/>
                </a:ext>
              </a:extLst>
            </p:cNvPr>
            <p:cNvSpPr/>
            <p:nvPr/>
          </p:nvSpPr>
          <p:spPr bwMode="auto">
            <a:xfrm>
              <a:off x="9958831" y="1097064"/>
              <a:ext cx="188720" cy="199359"/>
            </a:xfrm>
            <a:prstGeom prst="roundRect">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67" name="Rectangle: Rounded Corners 66">
              <a:extLst>
                <a:ext uri="{FF2B5EF4-FFF2-40B4-BE49-F238E27FC236}">
                  <a16:creationId xmlns:a16="http://schemas.microsoft.com/office/drawing/2014/main" id="{0148FB14-D380-43CE-AD81-870C1DB0A655}"/>
                </a:ext>
              </a:extLst>
            </p:cNvPr>
            <p:cNvSpPr/>
            <p:nvPr/>
          </p:nvSpPr>
          <p:spPr bwMode="auto">
            <a:xfrm>
              <a:off x="9958831" y="1342853"/>
              <a:ext cx="188720" cy="199359"/>
            </a:xfrm>
            <a:prstGeom prst="roundRect">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grpSp>
      <p:grpSp>
        <p:nvGrpSpPr>
          <p:cNvPr id="68" name="Group 67">
            <a:extLst>
              <a:ext uri="{FF2B5EF4-FFF2-40B4-BE49-F238E27FC236}">
                <a16:creationId xmlns:a16="http://schemas.microsoft.com/office/drawing/2014/main" id="{F8897DBE-C7B9-4AAA-ACF3-6212D41DF6D4}"/>
              </a:ext>
            </a:extLst>
          </p:cNvPr>
          <p:cNvGrpSpPr/>
          <p:nvPr/>
        </p:nvGrpSpPr>
        <p:grpSpPr>
          <a:xfrm>
            <a:off x="3232422" y="3774390"/>
            <a:ext cx="412576" cy="455868"/>
            <a:chOff x="9743028" y="1095242"/>
            <a:chExt cx="404523" cy="446970"/>
          </a:xfrm>
        </p:grpSpPr>
        <p:sp>
          <p:nvSpPr>
            <p:cNvPr id="69" name="Rectangle: Rounded Corners 68">
              <a:extLst>
                <a:ext uri="{FF2B5EF4-FFF2-40B4-BE49-F238E27FC236}">
                  <a16:creationId xmlns:a16="http://schemas.microsoft.com/office/drawing/2014/main" id="{93D5AEEA-2BA6-40F2-B719-1FC0922EBAF5}"/>
                </a:ext>
              </a:extLst>
            </p:cNvPr>
            <p:cNvSpPr/>
            <p:nvPr/>
          </p:nvSpPr>
          <p:spPr bwMode="auto">
            <a:xfrm>
              <a:off x="9743028" y="1342853"/>
              <a:ext cx="188720" cy="199359"/>
            </a:xfrm>
            <a:prstGeom prst="roundRect">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70" name="Rectangle: Rounded Corners 69">
              <a:extLst>
                <a:ext uri="{FF2B5EF4-FFF2-40B4-BE49-F238E27FC236}">
                  <a16:creationId xmlns:a16="http://schemas.microsoft.com/office/drawing/2014/main" id="{1710C49E-300F-432B-9574-26700036B87E}"/>
                </a:ext>
              </a:extLst>
            </p:cNvPr>
            <p:cNvSpPr/>
            <p:nvPr/>
          </p:nvSpPr>
          <p:spPr bwMode="auto">
            <a:xfrm>
              <a:off x="9743028" y="1095242"/>
              <a:ext cx="188720" cy="199359"/>
            </a:xfrm>
            <a:prstGeom prst="roundRect">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71" name="Rectangle: Rounded Corners 70">
              <a:extLst>
                <a:ext uri="{FF2B5EF4-FFF2-40B4-BE49-F238E27FC236}">
                  <a16:creationId xmlns:a16="http://schemas.microsoft.com/office/drawing/2014/main" id="{0EA8DE0D-4D36-442A-8EB6-F6B4ED92B676}"/>
                </a:ext>
              </a:extLst>
            </p:cNvPr>
            <p:cNvSpPr/>
            <p:nvPr/>
          </p:nvSpPr>
          <p:spPr bwMode="auto">
            <a:xfrm>
              <a:off x="9958831" y="1097064"/>
              <a:ext cx="188720" cy="199359"/>
            </a:xfrm>
            <a:prstGeom prst="roundRect">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72" name="Rectangle: Rounded Corners 71">
              <a:extLst>
                <a:ext uri="{FF2B5EF4-FFF2-40B4-BE49-F238E27FC236}">
                  <a16:creationId xmlns:a16="http://schemas.microsoft.com/office/drawing/2014/main" id="{7D466BAF-0AE9-40EA-B3C2-4114F2973CD0}"/>
                </a:ext>
              </a:extLst>
            </p:cNvPr>
            <p:cNvSpPr/>
            <p:nvPr/>
          </p:nvSpPr>
          <p:spPr bwMode="auto">
            <a:xfrm>
              <a:off x="9958831" y="1342853"/>
              <a:ext cx="188720" cy="199359"/>
            </a:xfrm>
            <a:prstGeom prst="roundRect">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grpSp>
      <p:cxnSp>
        <p:nvCxnSpPr>
          <p:cNvPr id="74" name="Connector: Elbow 73">
            <a:extLst>
              <a:ext uri="{FF2B5EF4-FFF2-40B4-BE49-F238E27FC236}">
                <a16:creationId xmlns:a16="http://schemas.microsoft.com/office/drawing/2014/main" id="{80AF2541-AF35-4FA4-B083-0B992DAB0977}"/>
              </a:ext>
            </a:extLst>
          </p:cNvPr>
          <p:cNvCxnSpPr>
            <a:stCxn id="10" idx="3"/>
            <a:endCxn id="51" idx="1"/>
          </p:cNvCxnSpPr>
          <p:nvPr/>
        </p:nvCxnSpPr>
        <p:spPr>
          <a:xfrm>
            <a:off x="1598523" y="4464560"/>
            <a:ext cx="1672509" cy="301584"/>
          </a:xfrm>
          <a:prstGeom prst="bentConnector2">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75" name="Rectangle 74">
            <a:extLst>
              <a:ext uri="{FF2B5EF4-FFF2-40B4-BE49-F238E27FC236}">
                <a16:creationId xmlns:a16="http://schemas.microsoft.com/office/drawing/2014/main" id="{EE620356-72E8-4C20-BFEC-148100B48AF7}"/>
              </a:ext>
            </a:extLst>
          </p:cNvPr>
          <p:cNvSpPr/>
          <p:nvPr/>
        </p:nvSpPr>
        <p:spPr bwMode="auto">
          <a:xfrm>
            <a:off x="266565" y="2298975"/>
            <a:ext cx="11896114" cy="3692458"/>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76" name="Rectangle 75">
            <a:extLst>
              <a:ext uri="{FF2B5EF4-FFF2-40B4-BE49-F238E27FC236}">
                <a16:creationId xmlns:a16="http://schemas.microsoft.com/office/drawing/2014/main" id="{68CA8CC0-6918-4706-B20A-3DE4FD027753}"/>
              </a:ext>
            </a:extLst>
          </p:cNvPr>
          <p:cNvSpPr/>
          <p:nvPr/>
        </p:nvSpPr>
        <p:spPr bwMode="auto">
          <a:xfrm>
            <a:off x="337052" y="1957382"/>
            <a:ext cx="11832857" cy="4272625"/>
          </a:xfrm>
          <a:prstGeom prst="rect">
            <a:avLst/>
          </a:prstGeom>
          <a:noFill/>
          <a:ln>
            <a:solidFill>
              <a:schemeClr val="accent2">
                <a:lumMod val="90000"/>
                <a:lumOff val="1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77" name="TextBox 76">
            <a:extLst>
              <a:ext uri="{FF2B5EF4-FFF2-40B4-BE49-F238E27FC236}">
                <a16:creationId xmlns:a16="http://schemas.microsoft.com/office/drawing/2014/main" id="{2D4FD9B9-7EA4-4D74-B00C-57A7C127EFBB}"/>
              </a:ext>
            </a:extLst>
          </p:cNvPr>
          <p:cNvSpPr txBox="1"/>
          <p:nvPr/>
        </p:nvSpPr>
        <p:spPr>
          <a:xfrm>
            <a:off x="4752114" y="6238732"/>
            <a:ext cx="3000050" cy="320182"/>
          </a:xfrm>
          <a:prstGeom prst="rect">
            <a:avLst/>
          </a:prstGeom>
          <a:noFill/>
        </p:spPr>
        <p:txBody>
          <a:bodyPr wrap="square" lIns="0" tIns="0" rIns="0" bIns="0" rtlCol="0">
            <a:spAutoFit/>
          </a:bodyPr>
          <a:lstStyle/>
          <a:p>
            <a:pPr algn="ctr" defTabSz="932563">
              <a:defRPr/>
            </a:pPr>
            <a:r>
              <a:rPr lang="en-US" sz="2040" dirty="0">
                <a:gradFill>
                  <a:gsLst>
                    <a:gs pos="2917">
                      <a:srgbClr val="1A1A1A"/>
                    </a:gs>
                    <a:gs pos="30000">
                      <a:srgbClr val="1A1A1A"/>
                    </a:gs>
                  </a:gsLst>
                  <a:lin ang="5400000" scaled="0"/>
                </a:gradFill>
                <a:latin typeface="Segoe UI Light" panose="020B0502040204020203" pitchFamily="34" charset="0"/>
                <a:cs typeface="Segoe UI Light" panose="020B0502040204020203" pitchFamily="34" charset="0"/>
              </a:rPr>
              <a:t>4 Node Azure Stack Hub</a:t>
            </a:r>
          </a:p>
        </p:txBody>
      </p:sp>
      <p:sp>
        <p:nvSpPr>
          <p:cNvPr id="3" name="TextBox 2">
            <a:extLst>
              <a:ext uri="{FF2B5EF4-FFF2-40B4-BE49-F238E27FC236}">
                <a16:creationId xmlns:a16="http://schemas.microsoft.com/office/drawing/2014/main" id="{247E5558-D137-49D6-B719-34877F2A1A78}"/>
              </a:ext>
            </a:extLst>
          </p:cNvPr>
          <p:cNvSpPr txBox="1"/>
          <p:nvPr/>
        </p:nvSpPr>
        <p:spPr>
          <a:xfrm>
            <a:off x="3713468" y="2877192"/>
            <a:ext cx="5758105" cy="288137"/>
          </a:xfrm>
          <a:prstGeom prst="rect">
            <a:avLst/>
          </a:prstGeom>
          <a:noFill/>
        </p:spPr>
        <p:txBody>
          <a:bodyPr wrap="square" lIns="0" tIns="0" rIns="0" bIns="0" rtlCol="0">
            <a:spAutoFit/>
          </a:bodyPr>
          <a:lstStyle/>
          <a:p>
            <a:pPr algn="l"/>
            <a:r>
              <a:rPr lang="en-US" sz="1836" dirty="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Apply image-based update to Azure Stack Hub Software</a:t>
            </a:r>
          </a:p>
        </p:txBody>
      </p:sp>
      <p:cxnSp>
        <p:nvCxnSpPr>
          <p:cNvPr id="5" name="Connector: Curved 4">
            <a:extLst>
              <a:ext uri="{FF2B5EF4-FFF2-40B4-BE49-F238E27FC236}">
                <a16:creationId xmlns:a16="http://schemas.microsoft.com/office/drawing/2014/main" id="{A5F934E3-6736-48B9-AFB4-19E1AEEBF556}"/>
              </a:ext>
            </a:extLst>
          </p:cNvPr>
          <p:cNvCxnSpPr>
            <a:stCxn id="3" idx="2"/>
            <a:endCxn id="24" idx="0"/>
          </p:cNvCxnSpPr>
          <p:nvPr/>
        </p:nvCxnSpPr>
        <p:spPr>
          <a:xfrm rot="5400000">
            <a:off x="3964512" y="1166083"/>
            <a:ext cx="628763" cy="4627256"/>
          </a:xfrm>
          <a:prstGeom prst="curvedConnector3">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 name="Connector: Curved 8">
            <a:extLst>
              <a:ext uri="{FF2B5EF4-FFF2-40B4-BE49-F238E27FC236}">
                <a16:creationId xmlns:a16="http://schemas.microsoft.com/office/drawing/2014/main" id="{5340B127-98D9-432A-BDED-3A38DD545D32}"/>
              </a:ext>
            </a:extLst>
          </p:cNvPr>
          <p:cNvCxnSpPr>
            <a:stCxn id="3" idx="2"/>
            <a:endCxn id="25" idx="0"/>
          </p:cNvCxnSpPr>
          <p:nvPr/>
        </p:nvCxnSpPr>
        <p:spPr>
          <a:xfrm rot="5400000">
            <a:off x="5233286" y="2434857"/>
            <a:ext cx="628763" cy="2089708"/>
          </a:xfrm>
          <a:prstGeom prst="curvedConnector3">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2" name="Connector: Curved 11">
            <a:extLst>
              <a:ext uri="{FF2B5EF4-FFF2-40B4-BE49-F238E27FC236}">
                <a16:creationId xmlns:a16="http://schemas.microsoft.com/office/drawing/2014/main" id="{85A79060-0C60-4629-ACBE-2CF3D6684F42}"/>
              </a:ext>
            </a:extLst>
          </p:cNvPr>
          <p:cNvCxnSpPr>
            <a:stCxn id="3" idx="2"/>
            <a:endCxn id="26" idx="0"/>
          </p:cNvCxnSpPr>
          <p:nvPr/>
        </p:nvCxnSpPr>
        <p:spPr>
          <a:xfrm rot="16200000" flipH="1">
            <a:off x="6502059" y="3255790"/>
            <a:ext cx="628763" cy="447840"/>
          </a:xfrm>
          <a:prstGeom prst="curvedConnector3">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4" name="Connector: Curved 13">
            <a:extLst>
              <a:ext uri="{FF2B5EF4-FFF2-40B4-BE49-F238E27FC236}">
                <a16:creationId xmlns:a16="http://schemas.microsoft.com/office/drawing/2014/main" id="{B24DE96D-91BD-43D7-95B5-CC88E59B3E71}"/>
              </a:ext>
            </a:extLst>
          </p:cNvPr>
          <p:cNvCxnSpPr>
            <a:stCxn id="3" idx="2"/>
            <a:endCxn id="27" idx="0"/>
          </p:cNvCxnSpPr>
          <p:nvPr/>
        </p:nvCxnSpPr>
        <p:spPr>
          <a:xfrm rot="16200000" flipH="1">
            <a:off x="7718971" y="2038877"/>
            <a:ext cx="628763" cy="2881666"/>
          </a:xfrm>
          <a:prstGeom prst="curvedConnector3">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CB66129E-D01A-4EB6-98E5-2F33CC5013E5}"/>
              </a:ext>
            </a:extLst>
          </p:cNvPr>
          <p:cNvSpPr txBox="1"/>
          <p:nvPr/>
        </p:nvSpPr>
        <p:spPr>
          <a:xfrm>
            <a:off x="1598523" y="1461389"/>
            <a:ext cx="6976498" cy="960263"/>
          </a:xfrm>
          <a:prstGeom prst="rect">
            <a:avLst/>
          </a:prstGeom>
          <a:solidFill>
            <a:schemeClr val="bg1">
              <a:lumMod val="95000"/>
            </a:schemeClr>
          </a:solidFill>
          <a:ln w="28575">
            <a:solidFill>
              <a:srgbClr val="FF0000"/>
            </a:solidFill>
          </a:ln>
        </p:spPr>
        <p:txBody>
          <a:bodyPr wrap="square" lIns="182880" tIns="146304" rIns="182880" bIns="146304" rtlCol="0">
            <a:spAutoFit/>
          </a:bodyPr>
          <a:lstStyle/>
          <a:p>
            <a:pPr algn="ctr">
              <a:lnSpc>
                <a:spcPct val="90000"/>
              </a:lnSpc>
              <a:spcAft>
                <a:spcPts val="600"/>
              </a:spcAft>
            </a:pPr>
            <a:r>
              <a:rPr lang="en-US" sz="2400" dirty="0">
                <a:gradFill>
                  <a:gsLst>
                    <a:gs pos="2917">
                      <a:schemeClr val="tx1"/>
                    </a:gs>
                    <a:gs pos="30000">
                      <a:schemeClr val="tx1"/>
                    </a:gs>
                  </a:gsLst>
                  <a:lin ang="5400000" scaled="0"/>
                </a:gradFill>
              </a:rPr>
              <a:t>Clustered fabric VMs have the cluster nodes replaced by fresh VMs one at a time</a:t>
            </a:r>
          </a:p>
        </p:txBody>
      </p:sp>
    </p:spTree>
    <p:extLst>
      <p:ext uri="{BB962C8B-B14F-4D97-AF65-F5344CB8AC3E}">
        <p14:creationId xmlns:p14="http://schemas.microsoft.com/office/powerpoint/2010/main" val="38288377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par>
                                <p:cTn id="17" presetID="10"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74D55C9-890E-4C75-823A-1869A45758A6}"/>
              </a:ext>
            </a:extLst>
          </p:cNvPr>
          <p:cNvSpPr>
            <a:spLocks noGrp="1"/>
          </p:cNvSpPr>
          <p:nvPr>
            <p:ph type="title"/>
          </p:nvPr>
        </p:nvSpPr>
        <p:spPr/>
        <p:txBody>
          <a:bodyPr/>
          <a:lstStyle/>
          <a:p>
            <a:r>
              <a:rPr lang="en-US" dirty="0"/>
              <a:t>Example times for applying Microsoft updates</a:t>
            </a:r>
          </a:p>
        </p:txBody>
      </p:sp>
      <p:sp>
        <p:nvSpPr>
          <p:cNvPr id="10" name="TextBox 9">
            <a:extLst>
              <a:ext uri="{FF2B5EF4-FFF2-40B4-BE49-F238E27FC236}">
                <a16:creationId xmlns:a16="http://schemas.microsoft.com/office/drawing/2014/main" id="{06EAA019-1E3E-4B00-BC9D-274F79C33C3D}"/>
              </a:ext>
            </a:extLst>
          </p:cNvPr>
          <p:cNvSpPr txBox="1"/>
          <p:nvPr/>
        </p:nvSpPr>
        <p:spPr>
          <a:xfrm>
            <a:off x="1017868" y="1528352"/>
            <a:ext cx="10400737" cy="1569660"/>
          </a:xfrm>
          <a:prstGeom prst="rect">
            <a:avLst/>
          </a:prstGeom>
          <a:noFill/>
        </p:spPr>
        <p:txBody>
          <a:bodyPr wrap="square" lIns="0" tIns="0" rIns="0" bIns="0" numCol="2" rtlCol="0">
            <a:spAutoFit/>
          </a:bodyPr>
          <a:lstStyle/>
          <a:p>
            <a:pPr marL="349724" indent="-349724">
              <a:buFont typeface="Arial" panose="020B0604020202020204" pitchFamily="34" charset="0"/>
              <a:buChar char="•"/>
            </a:pPr>
            <a:r>
              <a:rPr lang="en-US" sz="2040" dirty="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Goal: Limit workload impact during admin operations (patching, secret rotation)</a:t>
            </a:r>
          </a:p>
          <a:p>
            <a:pPr marL="349724" indent="-349724">
              <a:buFont typeface="Arial" panose="020B0604020202020204" pitchFamily="34" charset="0"/>
              <a:buChar char="•"/>
            </a:pPr>
            <a:endParaRPr lang="en-US" sz="2040" dirty="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endParaRPr>
          </a:p>
          <a:p>
            <a:pPr marL="349724" indent="-349724">
              <a:buFont typeface="Arial" panose="020B0604020202020204" pitchFamily="34" charset="0"/>
              <a:buChar char="•"/>
            </a:pPr>
            <a:r>
              <a:rPr lang="en-US" sz="2040" dirty="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Targeting availability offered by Azure</a:t>
            </a:r>
          </a:p>
          <a:p>
            <a:pPr marL="349724" indent="-349724">
              <a:buFont typeface="Arial" panose="020B0604020202020204" pitchFamily="34" charset="0"/>
              <a:buChar char="•"/>
            </a:pPr>
            <a:endParaRPr lang="en-US" sz="2040" dirty="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endParaRPr>
          </a:p>
          <a:p>
            <a:pPr marL="349724" indent="-349724">
              <a:buFont typeface="Arial" panose="020B0604020202020204" pitchFamily="34" charset="0"/>
              <a:buChar char="•"/>
            </a:pPr>
            <a:r>
              <a:rPr lang="en-US" sz="2040" dirty="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Times will vary depending upon workloads and the number of Azure Stack Hub nodes</a:t>
            </a:r>
          </a:p>
          <a:p>
            <a:pPr marL="349724" indent="-349724">
              <a:buFont typeface="Arial" panose="020B0604020202020204" pitchFamily="34" charset="0"/>
              <a:buChar char="•"/>
            </a:pPr>
            <a:endParaRPr lang="en-US" sz="2040" dirty="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endParaRPr>
          </a:p>
          <a:p>
            <a:pPr marL="349724" indent="-349724">
              <a:buFont typeface="Arial" panose="020B0604020202020204" pitchFamily="34" charset="0"/>
              <a:buChar char="•"/>
            </a:pPr>
            <a:endParaRPr lang="en-US" sz="2040" dirty="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endParaRPr>
          </a:p>
        </p:txBody>
      </p:sp>
      <p:pic>
        <p:nvPicPr>
          <p:cNvPr id="4" name="Picture 3">
            <a:extLst>
              <a:ext uri="{FF2B5EF4-FFF2-40B4-BE49-F238E27FC236}">
                <a16:creationId xmlns:a16="http://schemas.microsoft.com/office/drawing/2014/main" id="{936B3506-A42A-419F-9C9A-515BE1769EF4}"/>
              </a:ext>
            </a:extLst>
          </p:cNvPr>
          <p:cNvPicPr>
            <a:picLocks noChangeAspect="1"/>
          </p:cNvPicPr>
          <p:nvPr/>
        </p:nvPicPr>
        <p:blipFill>
          <a:blip r:embed="rId3"/>
          <a:stretch>
            <a:fillRect/>
          </a:stretch>
        </p:blipFill>
        <p:spPr>
          <a:xfrm>
            <a:off x="6387966" y="3202698"/>
            <a:ext cx="5664300" cy="3372234"/>
          </a:xfrm>
          <a:prstGeom prst="rect">
            <a:avLst/>
          </a:prstGeom>
        </p:spPr>
      </p:pic>
      <p:pic>
        <p:nvPicPr>
          <p:cNvPr id="13" name="Picture 12">
            <a:extLst>
              <a:ext uri="{FF2B5EF4-FFF2-40B4-BE49-F238E27FC236}">
                <a16:creationId xmlns:a16="http://schemas.microsoft.com/office/drawing/2014/main" id="{44DE9F45-443F-4BFD-A3CF-E1D50F7891A9}"/>
              </a:ext>
            </a:extLst>
          </p:cNvPr>
          <p:cNvPicPr>
            <a:picLocks noChangeAspect="1"/>
          </p:cNvPicPr>
          <p:nvPr/>
        </p:nvPicPr>
        <p:blipFill>
          <a:blip r:embed="rId4"/>
          <a:stretch>
            <a:fillRect/>
          </a:stretch>
        </p:blipFill>
        <p:spPr>
          <a:xfrm>
            <a:off x="303393" y="3192462"/>
            <a:ext cx="5664299" cy="3388054"/>
          </a:xfrm>
          <a:prstGeom prst="rect">
            <a:avLst/>
          </a:prstGeom>
        </p:spPr>
      </p:pic>
    </p:spTree>
    <p:extLst>
      <p:ext uri="{BB962C8B-B14F-4D97-AF65-F5344CB8AC3E}">
        <p14:creationId xmlns:p14="http://schemas.microsoft.com/office/powerpoint/2010/main" val="6197864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353535"/>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D1CEE6-E9DB-4206-936E-440E0891470A}"/>
              </a:ext>
            </a:extLst>
          </p:cNvPr>
          <p:cNvPicPr>
            <a:picLocks noChangeAspect="1"/>
          </p:cNvPicPr>
          <p:nvPr/>
        </p:nvPicPr>
        <p:blipFill>
          <a:blip r:embed="rId3"/>
          <a:stretch>
            <a:fillRect/>
          </a:stretch>
        </p:blipFill>
        <p:spPr>
          <a:xfrm>
            <a:off x="6259551" y="-1093407"/>
            <a:ext cx="877900" cy="877900"/>
          </a:xfrm>
          <a:prstGeom prst="rect">
            <a:avLst/>
          </a:prstGeom>
        </p:spPr>
      </p:pic>
      <p:sp>
        <p:nvSpPr>
          <p:cNvPr id="4" name="Title 3">
            <a:extLst>
              <a:ext uri="{FF2B5EF4-FFF2-40B4-BE49-F238E27FC236}">
                <a16:creationId xmlns:a16="http://schemas.microsoft.com/office/drawing/2014/main" id="{0E41941E-AD9C-4E8B-BEBD-2158DCC78996}"/>
              </a:ext>
            </a:extLst>
          </p:cNvPr>
          <p:cNvSpPr txBox="1">
            <a:spLocks/>
          </p:cNvSpPr>
          <p:nvPr/>
        </p:nvSpPr>
        <p:spPr>
          <a:xfrm>
            <a:off x="274638" y="2862262"/>
            <a:ext cx="11887200" cy="1181862"/>
          </a:xfrm>
          <a:prstGeom prst="rect">
            <a:avLst/>
          </a:prstGeom>
          <a:noFill/>
        </p:spPr>
        <p:txBody>
          <a:bodyPr vert="horz" wrap="square" lIns="146304" tIns="91440" rIns="146304" bIns="91440" rtlCol="0" anchor="t" anchorCtr="0">
            <a:spAutoFit/>
          </a:bodyPr>
          <a:lstStyle>
            <a:lvl1pPr algn="l" defTabSz="932742" rtl="0" eaLnBrk="1" latinLnBrk="0" hangingPunct="1">
              <a:lnSpc>
                <a:spcPct val="90000"/>
              </a:lnSpc>
              <a:spcBef>
                <a:spcPct val="0"/>
              </a:spcBef>
              <a:buNone/>
              <a:defRPr lang="en-US" sz="7200" b="0" kern="1200" cap="none" spc="-100" baseline="0">
                <a:ln w="3175">
                  <a:noFill/>
                </a:ln>
                <a:gradFill>
                  <a:gsLst>
                    <a:gs pos="100000">
                      <a:schemeClr val="tx1"/>
                    </a:gs>
                    <a:gs pos="0">
                      <a:schemeClr val="tx1"/>
                    </a:gs>
                  </a:gsLst>
                  <a:lin ang="5400000" scaled="0"/>
                </a:gradFill>
                <a:effectLst/>
                <a:latin typeface="+mj-lt"/>
                <a:ea typeface="+mn-ea"/>
                <a:cs typeface="Segoe UI" pitchFamily="34" charset="0"/>
              </a:defRPr>
            </a:lvl1pPr>
          </a:lstStyle>
          <a:p>
            <a:r>
              <a:rPr lang="en-US" dirty="0"/>
              <a:t>Administrative Tasks</a:t>
            </a:r>
          </a:p>
        </p:txBody>
      </p:sp>
    </p:spTree>
    <p:extLst>
      <p:ext uri="{BB962C8B-B14F-4D97-AF65-F5344CB8AC3E}">
        <p14:creationId xmlns:p14="http://schemas.microsoft.com/office/powerpoint/2010/main" val="3132694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F6AFBA8-16DE-4FA4-8B1F-252EA7AA1A95}"/>
              </a:ext>
            </a:extLst>
          </p:cNvPr>
          <p:cNvSpPr>
            <a:spLocks noGrp="1"/>
          </p:cNvSpPr>
          <p:nvPr>
            <p:ph type="title"/>
          </p:nvPr>
        </p:nvSpPr>
        <p:spPr/>
        <p:txBody>
          <a:bodyPr/>
          <a:lstStyle/>
          <a:p>
            <a:r>
              <a:rPr lang="en-US" dirty="0"/>
              <a:t>Download Microsoft update packages</a:t>
            </a:r>
          </a:p>
        </p:txBody>
      </p:sp>
      <p:sp>
        <p:nvSpPr>
          <p:cNvPr id="4" name="Text Placeholder 3">
            <a:extLst>
              <a:ext uri="{FF2B5EF4-FFF2-40B4-BE49-F238E27FC236}">
                <a16:creationId xmlns:a16="http://schemas.microsoft.com/office/drawing/2014/main" id="{00711CD8-84B6-464E-A65B-A7F77BE67DB6}"/>
              </a:ext>
            </a:extLst>
          </p:cNvPr>
          <p:cNvSpPr>
            <a:spLocks noGrp="1"/>
          </p:cNvSpPr>
          <p:nvPr>
            <p:ph type="body" sz="quarter" idx="10"/>
          </p:nvPr>
        </p:nvSpPr>
        <p:spPr>
          <a:xfrm>
            <a:off x="274639" y="1211287"/>
            <a:ext cx="5486399" cy="5062924"/>
          </a:xfrm>
        </p:spPr>
        <p:txBody>
          <a:bodyPr/>
          <a:lstStyle/>
          <a:p>
            <a:r>
              <a:rPr lang="en-US" b="1" dirty="0"/>
              <a:t>Connected</a:t>
            </a:r>
          </a:p>
          <a:p>
            <a:pPr marL="457200" indent="-457200">
              <a:buFont typeface="Arial" panose="020B0604020202020204" pitchFamily="34" charset="0"/>
              <a:buChar char="•"/>
            </a:pPr>
            <a:r>
              <a:rPr lang="en-US" dirty="0"/>
              <a:t>Starting with Azure Stack Hub 1807 new updates and hotfixes automatically show up in the Administration Portal when they are available. There is no need to download them manually.</a:t>
            </a:r>
          </a:p>
          <a:p>
            <a:pPr marL="457200" indent="-457200">
              <a:buFont typeface="Arial" panose="020B0604020202020204" pitchFamily="34" charset="0"/>
              <a:buChar char="•"/>
            </a:pPr>
            <a:r>
              <a:rPr lang="en-US" dirty="0"/>
              <a:t>If necessary, it is still possible to download and upload them out of band.</a:t>
            </a:r>
          </a:p>
        </p:txBody>
      </p:sp>
      <p:sp>
        <p:nvSpPr>
          <p:cNvPr id="5" name="Text Placeholder 4">
            <a:extLst>
              <a:ext uri="{FF2B5EF4-FFF2-40B4-BE49-F238E27FC236}">
                <a16:creationId xmlns:a16="http://schemas.microsoft.com/office/drawing/2014/main" id="{89286B18-C780-4F9F-A83D-3BC8FDE33D3B}"/>
              </a:ext>
            </a:extLst>
          </p:cNvPr>
          <p:cNvSpPr>
            <a:spLocks noGrp="1"/>
          </p:cNvSpPr>
          <p:nvPr>
            <p:ph type="body" sz="quarter" idx="11"/>
          </p:nvPr>
        </p:nvSpPr>
        <p:spPr>
          <a:xfrm>
            <a:off x="6675439" y="1211287"/>
            <a:ext cx="5486399" cy="3662541"/>
          </a:xfrm>
        </p:spPr>
        <p:txBody>
          <a:bodyPr/>
          <a:lstStyle/>
          <a:p>
            <a:r>
              <a:rPr lang="en-US" b="1" dirty="0"/>
              <a:t>Disconnected</a:t>
            </a:r>
          </a:p>
          <a:p>
            <a:pPr marL="457200" indent="-457200">
              <a:buFont typeface="Arial" panose="020B0604020202020204" pitchFamily="34" charset="0"/>
              <a:buChar char="•"/>
            </a:pPr>
            <a:r>
              <a:rPr lang="en-US" dirty="0"/>
              <a:t>In disconnected environments or environments with a weak internet connection, updates can be downloaded externally and uploaded to Azure Stack Hub.</a:t>
            </a:r>
          </a:p>
        </p:txBody>
      </p:sp>
    </p:spTree>
    <p:extLst>
      <p:ext uri="{BB962C8B-B14F-4D97-AF65-F5344CB8AC3E}">
        <p14:creationId xmlns:p14="http://schemas.microsoft.com/office/powerpoint/2010/main" val="3633314969"/>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3BFBD6-2108-4223-AAA3-6FBF5C6EE643}"/>
              </a:ext>
            </a:extLst>
          </p:cNvPr>
          <p:cNvSpPr>
            <a:spLocks noGrp="1"/>
          </p:cNvSpPr>
          <p:nvPr>
            <p:ph type="title"/>
          </p:nvPr>
        </p:nvSpPr>
        <p:spPr>
          <a:xfrm>
            <a:off x="275481" y="295274"/>
            <a:ext cx="11887878" cy="917575"/>
          </a:xfrm>
        </p:spPr>
        <p:txBody>
          <a:bodyPr/>
          <a:lstStyle/>
          <a:p>
            <a:r>
              <a:rPr lang="en-US" dirty="0"/>
              <a:t>Download update packages</a:t>
            </a:r>
          </a:p>
        </p:txBody>
      </p:sp>
      <p:sp>
        <p:nvSpPr>
          <p:cNvPr id="4" name="Text Placeholder 3">
            <a:extLst>
              <a:ext uri="{FF2B5EF4-FFF2-40B4-BE49-F238E27FC236}">
                <a16:creationId xmlns:a16="http://schemas.microsoft.com/office/drawing/2014/main" id="{254F77F8-22FD-4374-8138-2144E8BBE99D}"/>
              </a:ext>
            </a:extLst>
          </p:cNvPr>
          <p:cNvSpPr>
            <a:spLocks noGrp="1"/>
          </p:cNvSpPr>
          <p:nvPr>
            <p:ph type="body" sz="quarter" idx="10"/>
          </p:nvPr>
        </p:nvSpPr>
        <p:spPr>
          <a:xfrm>
            <a:off x="297205" y="1618189"/>
            <a:ext cx="5718436" cy="3598870"/>
          </a:xfrm>
        </p:spPr>
        <p:txBody>
          <a:bodyPr/>
          <a:lstStyle/>
          <a:p>
            <a:r>
              <a:rPr lang="en-US" sz="2000" b="1" dirty="0">
                <a:latin typeface="+mn-lt"/>
              </a:rPr>
              <a:t>Disconnected / Out-of-band</a:t>
            </a:r>
          </a:p>
          <a:p>
            <a:r>
              <a:rPr lang="en-US" sz="2040" dirty="0">
                <a:latin typeface="+mn-lt"/>
              </a:rPr>
              <a:t>For environments without Internet or with a weak internet connection.</a:t>
            </a:r>
          </a:p>
          <a:p>
            <a:endParaRPr lang="en-US" sz="2040" dirty="0">
              <a:latin typeface="+mn-lt"/>
            </a:endParaRPr>
          </a:p>
          <a:p>
            <a:r>
              <a:rPr lang="en-US" sz="2000" b="1" dirty="0">
                <a:latin typeface="+mn-lt"/>
              </a:rPr>
              <a:t>Azure Stack Hub Updates Downloader</a:t>
            </a:r>
            <a:r>
              <a:rPr lang="en-US" sz="2000" dirty="0">
                <a:latin typeface="+mn-lt"/>
              </a:rPr>
              <a:t> </a:t>
            </a:r>
          </a:p>
          <a:p>
            <a:pPr marL="349724" indent="-349724">
              <a:buFont typeface="Arial" panose="020B0604020202020204" pitchFamily="34" charset="0"/>
              <a:buChar char="•"/>
            </a:pPr>
            <a:r>
              <a:rPr lang="en-US" sz="1800" dirty="0">
                <a:latin typeface="+mn-lt"/>
                <a:hlinkClick r:id="rId3"/>
              </a:rPr>
              <a:t>https://aka.ms/azurestackupdatedownload</a:t>
            </a:r>
            <a:endParaRPr lang="en-US" sz="1800" dirty="0">
              <a:latin typeface="+mn-lt"/>
            </a:endParaRPr>
          </a:p>
          <a:p>
            <a:endParaRPr lang="en-US" sz="2040" dirty="0">
              <a:latin typeface="+mn-lt"/>
            </a:endParaRPr>
          </a:p>
          <a:p>
            <a:r>
              <a:rPr lang="en-US" sz="2000" b="1" dirty="0">
                <a:latin typeface="+mn-lt"/>
              </a:rPr>
              <a:t>All update package related information is documented in the corresponding release notes</a:t>
            </a:r>
          </a:p>
          <a:p>
            <a:pPr marL="342900" indent="-342900">
              <a:buFont typeface="Arial" panose="020B0604020202020204" pitchFamily="34" charset="0"/>
              <a:buChar char="•"/>
            </a:pPr>
            <a:r>
              <a:rPr lang="en-US" sz="1800" dirty="0">
                <a:latin typeface="+mn-lt"/>
                <a:hlinkClick r:id="rId4"/>
              </a:rPr>
              <a:t>https://docs.microsoft.com/en-us/azure-stack/operator/release-notes</a:t>
            </a:r>
            <a:endParaRPr lang="en-US" sz="1800" dirty="0">
              <a:latin typeface="+mn-lt"/>
            </a:endParaRPr>
          </a:p>
        </p:txBody>
      </p:sp>
      <p:pic>
        <p:nvPicPr>
          <p:cNvPr id="10" name="Picture 9">
            <a:extLst>
              <a:ext uri="{FF2B5EF4-FFF2-40B4-BE49-F238E27FC236}">
                <a16:creationId xmlns:a16="http://schemas.microsoft.com/office/drawing/2014/main" id="{FE9165C7-0A0C-4C81-B753-1D1CC0D14C2D}"/>
              </a:ext>
            </a:extLst>
          </p:cNvPr>
          <p:cNvPicPr>
            <a:picLocks noChangeAspect="1"/>
          </p:cNvPicPr>
          <p:nvPr/>
        </p:nvPicPr>
        <p:blipFill>
          <a:blip r:embed="rId5"/>
          <a:stretch>
            <a:fillRect/>
          </a:stretch>
        </p:blipFill>
        <p:spPr>
          <a:xfrm>
            <a:off x="6399298" y="1794667"/>
            <a:ext cx="5352929" cy="3405188"/>
          </a:xfrm>
          <a:prstGeom prst="rect">
            <a:avLst/>
          </a:prstGeom>
        </p:spPr>
      </p:pic>
    </p:spTree>
    <p:extLst>
      <p:ext uri="{BB962C8B-B14F-4D97-AF65-F5344CB8AC3E}">
        <p14:creationId xmlns:p14="http://schemas.microsoft.com/office/powerpoint/2010/main" val="1228949558"/>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FF39607-CE39-4140-929C-84CB528B3B9F}"/>
              </a:ext>
            </a:extLst>
          </p:cNvPr>
          <p:cNvPicPr>
            <a:picLocks noChangeAspect="1"/>
          </p:cNvPicPr>
          <p:nvPr/>
        </p:nvPicPr>
        <p:blipFill rotWithShape="1">
          <a:blip r:embed="rId3"/>
          <a:srcRect t="9508" r="1" b="1"/>
          <a:stretch/>
        </p:blipFill>
        <p:spPr>
          <a:xfrm>
            <a:off x="5223460" y="1602121"/>
            <a:ext cx="6357246" cy="4357739"/>
          </a:xfrm>
          <a:prstGeom prst="rect">
            <a:avLst/>
          </a:prstGeom>
        </p:spPr>
      </p:pic>
      <p:sp>
        <p:nvSpPr>
          <p:cNvPr id="2" name="Title 1">
            <a:extLst>
              <a:ext uri="{FF2B5EF4-FFF2-40B4-BE49-F238E27FC236}">
                <a16:creationId xmlns:a16="http://schemas.microsoft.com/office/drawing/2014/main" id="{36895395-A213-4AD0-933B-641B38BF61D6}"/>
              </a:ext>
            </a:extLst>
          </p:cNvPr>
          <p:cNvSpPr>
            <a:spLocks noGrp="1"/>
          </p:cNvSpPr>
          <p:nvPr>
            <p:ph type="title"/>
          </p:nvPr>
        </p:nvSpPr>
        <p:spPr>
          <a:xfrm>
            <a:off x="325055" y="32324"/>
            <a:ext cx="10724938" cy="1351952"/>
          </a:xfrm>
        </p:spPr>
        <p:txBody>
          <a:bodyPr vert="horz" wrap="square" lIns="93260" tIns="46630" rIns="93260" bIns="46630" rtlCol="0" anchor="ctr">
            <a:normAutofit/>
          </a:bodyPr>
          <a:lstStyle/>
          <a:p>
            <a:pPr defTabSz="932597"/>
            <a:r>
              <a:rPr lang="en-US" sz="4488" dirty="0">
                <a:solidFill>
                  <a:schemeClr val="tx1"/>
                </a:solidFill>
                <a:ea typeface="+mj-ea"/>
                <a:cs typeface="+mj-cs"/>
              </a:rPr>
              <a:t>Upload update packages (1 of 6)</a:t>
            </a:r>
          </a:p>
        </p:txBody>
      </p:sp>
      <p:sp>
        <p:nvSpPr>
          <p:cNvPr id="8" name="Text Placeholder 7">
            <a:extLst>
              <a:ext uri="{FF2B5EF4-FFF2-40B4-BE49-F238E27FC236}">
                <a16:creationId xmlns:a16="http://schemas.microsoft.com/office/drawing/2014/main" id="{FC4A08D7-CBEE-45E4-982B-00D7BAC17929}"/>
              </a:ext>
            </a:extLst>
          </p:cNvPr>
          <p:cNvSpPr>
            <a:spLocks noGrp="1"/>
          </p:cNvSpPr>
          <p:nvPr>
            <p:ph type="body" sz="quarter" idx="10"/>
          </p:nvPr>
        </p:nvSpPr>
        <p:spPr>
          <a:xfrm>
            <a:off x="731837" y="4030662"/>
            <a:ext cx="3873411" cy="2057400"/>
          </a:xfrm>
        </p:spPr>
        <p:txBody>
          <a:bodyPr vert="horz" wrap="square" lIns="93260" tIns="46630" rIns="93260" bIns="46630" rtlCol="0">
            <a:normAutofit/>
          </a:bodyPr>
          <a:lstStyle/>
          <a:p>
            <a:pPr marL="457200" lvl="1" indent="-457200" defTabSz="932597">
              <a:spcBef>
                <a:spcPts val="1224"/>
              </a:spcBef>
              <a:buClr>
                <a:schemeClr val="tx1"/>
              </a:buClr>
              <a:buFont typeface="+mj-lt"/>
              <a:buAutoNum type="arabicPeriod"/>
            </a:pPr>
            <a:r>
              <a:rPr lang="en-US" sz="2000" dirty="0">
                <a:solidFill>
                  <a:schemeClr val="tx1"/>
                </a:solidFill>
              </a:rPr>
              <a:t>In the administrator portal, select More services. Then, under the Data + Storage category, select Storage accounts. (Or, in the filter box, start typing storage accounts, and select it.)</a:t>
            </a:r>
          </a:p>
        </p:txBody>
      </p:sp>
      <p:sp>
        <p:nvSpPr>
          <p:cNvPr id="3" name="TextBox 2">
            <a:extLst>
              <a:ext uri="{FF2B5EF4-FFF2-40B4-BE49-F238E27FC236}">
                <a16:creationId xmlns:a16="http://schemas.microsoft.com/office/drawing/2014/main" id="{E6448AC4-3814-47B6-8AEC-B5AD8561E98F}"/>
              </a:ext>
            </a:extLst>
          </p:cNvPr>
          <p:cNvSpPr txBox="1"/>
          <p:nvPr/>
        </p:nvSpPr>
        <p:spPr>
          <a:xfrm>
            <a:off x="655637" y="1120584"/>
            <a:ext cx="3810000" cy="2757678"/>
          </a:xfrm>
          <a:prstGeom prst="rect">
            <a:avLst/>
          </a:prstGeom>
          <a:noFill/>
          <a:ln>
            <a:solidFill>
              <a:schemeClr val="tx2"/>
            </a:solidFill>
          </a:ln>
        </p:spPr>
        <p:txBody>
          <a:bodyPr wrap="square" lIns="182880" tIns="146304" rIns="182880" bIns="146304" rtlCol="0">
            <a:spAutoFit/>
          </a:bodyPr>
          <a:lstStyle/>
          <a:p>
            <a:pPr marL="449263" indent="-342900" defTabSz="932597">
              <a:buFont typeface="Arial" panose="020B0604020202020204" pitchFamily="34" charset="0"/>
              <a:buChar char="•"/>
            </a:pPr>
            <a:r>
              <a:rPr lang="en-US" sz="2000" dirty="0">
                <a:solidFill>
                  <a:schemeClr val="tx1"/>
                </a:solidFill>
              </a:rPr>
              <a:t>After downloading the Microsoft update package, you must upload the update package to your Azure Stack Hub Environment.</a:t>
            </a:r>
          </a:p>
          <a:p>
            <a:pPr marL="449263" indent="-342900" defTabSz="932597">
              <a:buFont typeface="Arial" panose="020B0604020202020204" pitchFamily="34" charset="0"/>
              <a:buChar char="•"/>
            </a:pPr>
            <a:r>
              <a:rPr lang="en-US" sz="2000" dirty="0">
                <a:solidFill>
                  <a:schemeClr val="tx1"/>
                </a:solidFill>
              </a:rPr>
              <a:t>This is the same for OEM updates</a:t>
            </a:r>
          </a:p>
        </p:txBody>
      </p:sp>
    </p:spTree>
    <p:extLst>
      <p:ext uri="{BB962C8B-B14F-4D97-AF65-F5344CB8AC3E}">
        <p14:creationId xmlns:p14="http://schemas.microsoft.com/office/powerpoint/2010/main" val="2430928227"/>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4580206-5AC0-4672-AB01-40E25DF0BEC4}"/>
              </a:ext>
            </a:extLst>
          </p:cNvPr>
          <p:cNvSpPr>
            <a:spLocks noGrp="1"/>
          </p:cNvSpPr>
          <p:nvPr>
            <p:ph type="body" sz="quarter" idx="10"/>
          </p:nvPr>
        </p:nvSpPr>
        <p:spPr>
          <a:xfrm>
            <a:off x="274639" y="1363662"/>
            <a:ext cx="11888787" cy="559064"/>
          </a:xfrm>
        </p:spPr>
        <p:txBody>
          <a:bodyPr/>
          <a:lstStyle/>
          <a:p>
            <a:pPr>
              <a:lnSpc>
                <a:spcPct val="110000"/>
              </a:lnSpc>
            </a:pPr>
            <a:r>
              <a:rPr lang="en-US" sz="2400" dirty="0"/>
              <a:t>Click on the update tile to see details of the update</a:t>
            </a:r>
          </a:p>
        </p:txBody>
      </p:sp>
      <p:sp>
        <p:nvSpPr>
          <p:cNvPr id="3" name="Title 2">
            <a:extLst>
              <a:ext uri="{FF2B5EF4-FFF2-40B4-BE49-F238E27FC236}">
                <a16:creationId xmlns:a16="http://schemas.microsoft.com/office/drawing/2014/main" id="{E5049ACB-EC3A-4915-AD8D-2BC59AD3A0B0}"/>
              </a:ext>
            </a:extLst>
          </p:cNvPr>
          <p:cNvSpPr>
            <a:spLocks noGrp="1"/>
          </p:cNvSpPr>
          <p:nvPr>
            <p:ph type="title"/>
          </p:nvPr>
        </p:nvSpPr>
        <p:spPr/>
        <p:txBody>
          <a:bodyPr/>
          <a:lstStyle/>
          <a:p>
            <a:r>
              <a:rPr lang="en-US"/>
              <a:t>Updates are visible in the operator portal</a:t>
            </a:r>
          </a:p>
        </p:txBody>
      </p:sp>
      <p:pic>
        <p:nvPicPr>
          <p:cNvPr id="5" name="Picture 4">
            <a:extLst>
              <a:ext uri="{FF2B5EF4-FFF2-40B4-BE49-F238E27FC236}">
                <a16:creationId xmlns:a16="http://schemas.microsoft.com/office/drawing/2014/main" id="{C3BE38A7-DC4D-4F0B-AFB4-A85535D90676}"/>
              </a:ext>
            </a:extLst>
          </p:cNvPr>
          <p:cNvPicPr>
            <a:picLocks noChangeAspect="1"/>
          </p:cNvPicPr>
          <p:nvPr/>
        </p:nvPicPr>
        <p:blipFill>
          <a:blip r:embed="rId3"/>
          <a:stretch>
            <a:fillRect/>
          </a:stretch>
        </p:blipFill>
        <p:spPr>
          <a:xfrm>
            <a:off x="436562" y="2354262"/>
            <a:ext cx="11563350" cy="3057889"/>
          </a:xfrm>
          <a:prstGeom prst="rect">
            <a:avLst/>
          </a:prstGeom>
        </p:spPr>
      </p:pic>
    </p:spTree>
    <p:extLst>
      <p:ext uri="{BB962C8B-B14F-4D97-AF65-F5344CB8AC3E}">
        <p14:creationId xmlns:p14="http://schemas.microsoft.com/office/powerpoint/2010/main" val="3766414404"/>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CE2C5F-7111-4DBE-9814-1F73019B325E}"/>
              </a:ext>
            </a:extLst>
          </p:cNvPr>
          <p:cNvSpPr>
            <a:spLocks noGrp="1"/>
          </p:cNvSpPr>
          <p:nvPr>
            <p:ph type="title"/>
          </p:nvPr>
        </p:nvSpPr>
        <p:spPr/>
        <p:txBody>
          <a:bodyPr/>
          <a:lstStyle/>
          <a:p>
            <a:r>
              <a:rPr lang="en-US" dirty="0"/>
              <a:t>Upload update packages (2 of 5)</a:t>
            </a:r>
          </a:p>
        </p:txBody>
      </p:sp>
      <p:sp>
        <p:nvSpPr>
          <p:cNvPr id="3" name="Text Placeholder 2">
            <a:extLst>
              <a:ext uri="{FF2B5EF4-FFF2-40B4-BE49-F238E27FC236}">
                <a16:creationId xmlns:a16="http://schemas.microsoft.com/office/drawing/2014/main" id="{5FE4AC2E-A3A1-4834-BD54-61C7A825BE8F}"/>
              </a:ext>
            </a:extLst>
          </p:cNvPr>
          <p:cNvSpPr>
            <a:spLocks noGrp="1"/>
          </p:cNvSpPr>
          <p:nvPr>
            <p:ph type="body" sz="quarter" idx="10"/>
          </p:nvPr>
        </p:nvSpPr>
        <p:spPr>
          <a:xfrm>
            <a:off x="275482" y="1319491"/>
            <a:ext cx="5637955" cy="1181862"/>
          </a:xfrm>
        </p:spPr>
        <p:txBody>
          <a:bodyPr/>
          <a:lstStyle/>
          <a:p>
            <a:pPr marL="524586" indent="-524586">
              <a:buFont typeface="+mj-lt"/>
              <a:buAutoNum type="arabicPeriod" startAt="2"/>
            </a:pPr>
            <a:r>
              <a:rPr lang="en-US" sz="2400" dirty="0"/>
              <a:t>In the filter box, type update, and select the </a:t>
            </a:r>
            <a:r>
              <a:rPr lang="en-US" sz="2400" b="1" dirty="0" err="1"/>
              <a:t>updateadminaccount</a:t>
            </a:r>
            <a:r>
              <a:rPr lang="en-US" sz="2400" dirty="0"/>
              <a:t> storage account.</a:t>
            </a:r>
          </a:p>
        </p:txBody>
      </p:sp>
      <p:pic>
        <p:nvPicPr>
          <p:cNvPr id="6" name="Picture 5">
            <a:extLst>
              <a:ext uri="{FF2B5EF4-FFF2-40B4-BE49-F238E27FC236}">
                <a16:creationId xmlns:a16="http://schemas.microsoft.com/office/drawing/2014/main" id="{1E82756B-627B-4745-88C3-E6E21EF04444}"/>
              </a:ext>
            </a:extLst>
          </p:cNvPr>
          <p:cNvPicPr>
            <a:picLocks noChangeAspect="1"/>
          </p:cNvPicPr>
          <p:nvPr/>
        </p:nvPicPr>
        <p:blipFill>
          <a:blip r:embed="rId3"/>
          <a:stretch>
            <a:fillRect/>
          </a:stretch>
        </p:blipFill>
        <p:spPr>
          <a:xfrm>
            <a:off x="656059" y="2735262"/>
            <a:ext cx="4876800" cy="3073614"/>
          </a:xfrm>
          <a:prstGeom prst="rect">
            <a:avLst/>
          </a:prstGeom>
        </p:spPr>
      </p:pic>
      <p:sp>
        <p:nvSpPr>
          <p:cNvPr id="7" name="Text Placeholder 2">
            <a:extLst>
              <a:ext uri="{FF2B5EF4-FFF2-40B4-BE49-F238E27FC236}">
                <a16:creationId xmlns:a16="http://schemas.microsoft.com/office/drawing/2014/main" id="{0AE960A8-E189-4091-8E33-C067C484EEC3}"/>
              </a:ext>
            </a:extLst>
          </p:cNvPr>
          <p:cNvSpPr txBox="1">
            <a:spLocks/>
          </p:cNvSpPr>
          <p:nvPr/>
        </p:nvSpPr>
        <p:spPr>
          <a:xfrm>
            <a:off x="5913437" y="1316265"/>
            <a:ext cx="5637955" cy="849463"/>
          </a:xfrm>
          <a:prstGeom prst="rect">
            <a:avLst/>
          </a:prstGeom>
        </p:spPr>
        <p:txBody>
          <a:bodyPr vert="horz" wrap="square" lIns="146304" tIns="91440" rIns="146304" bIns="91440" rtlCol="0">
            <a:spAutoFit/>
          </a:bodyPr>
          <a:lstStyle>
            <a:lvl1pPr marL="231730" marR="0"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defRPr sz="3000" b="0" kern="1200" spc="0" baseline="0">
                <a:gradFill>
                  <a:gsLst>
                    <a:gs pos="1250">
                      <a:schemeClr val="tx1"/>
                    </a:gs>
                    <a:gs pos="100000">
                      <a:schemeClr val="tx1"/>
                    </a:gs>
                  </a:gsLst>
                  <a:lin ang="5400000" scaled="0"/>
                </a:gradFill>
                <a:latin typeface="+mn-lt"/>
                <a:ea typeface="+mn-ea"/>
                <a:cs typeface="+mn-cs"/>
              </a:defRPr>
            </a:lvl1pPr>
            <a:lvl2pPr marL="426956" marR="0" indent="-17141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b="0" kern="1200" spc="0" baseline="0">
                <a:gradFill>
                  <a:gsLst>
                    <a:gs pos="1250">
                      <a:schemeClr val="tx1"/>
                    </a:gs>
                    <a:gs pos="100000">
                      <a:schemeClr val="tx1"/>
                    </a:gs>
                  </a:gsLst>
                  <a:lin ang="5400000" scaled="0"/>
                </a:gradFill>
                <a:latin typeface="+mn-lt"/>
                <a:ea typeface="+mn-ea"/>
                <a:cs typeface="+mn-cs"/>
              </a:defRPr>
            </a:lvl2pPr>
            <a:lvl3pPr marL="639640" marR="0" indent="-188876"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b="0" kern="1200" spc="0" baseline="0">
                <a:gradFill>
                  <a:gsLst>
                    <a:gs pos="1250">
                      <a:schemeClr val="tx1"/>
                    </a:gs>
                    <a:gs pos="100000">
                      <a:schemeClr val="tx1"/>
                    </a:gs>
                  </a:gsLst>
                  <a:lin ang="5400000" scaled="0"/>
                </a:gradFill>
                <a:latin typeface="+mn-lt"/>
                <a:ea typeface="+mn-ea"/>
                <a:cs typeface="+mn-cs"/>
              </a:defRPr>
            </a:lvl3pPr>
            <a:lvl4pPr marL="828516" marR="0" indent="-176180"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b="0" kern="1200" spc="0" baseline="0">
                <a:gradFill>
                  <a:gsLst>
                    <a:gs pos="1250">
                      <a:schemeClr val="tx1"/>
                    </a:gs>
                    <a:gs pos="100000">
                      <a:schemeClr val="tx1"/>
                    </a:gs>
                  </a:gsLst>
                  <a:lin ang="5400000" scaled="0"/>
                </a:gradFill>
                <a:latin typeface="+mn-lt"/>
                <a:ea typeface="+mn-ea"/>
                <a:cs typeface="+mn-cs"/>
              </a:defRPr>
            </a:lvl4pPr>
            <a:lvl5pPr marL="1023741" marR="0" indent="-169831"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b="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24586" indent="-524586">
              <a:buFont typeface="+mj-lt"/>
              <a:buAutoNum type="arabicPeriod" startAt="3"/>
            </a:pPr>
            <a:r>
              <a:rPr lang="en-US" sz="2400" dirty="0"/>
              <a:t>In the storage account details, under </a:t>
            </a:r>
            <a:r>
              <a:rPr lang="en-US" sz="2400" b="1" dirty="0"/>
              <a:t>Services</a:t>
            </a:r>
            <a:r>
              <a:rPr lang="en-US" sz="2400" dirty="0"/>
              <a:t>, select </a:t>
            </a:r>
            <a:r>
              <a:rPr lang="en-US" sz="2400" b="1" dirty="0"/>
              <a:t>Blobs</a:t>
            </a:r>
            <a:r>
              <a:rPr lang="en-US" sz="2400" dirty="0"/>
              <a:t>.</a:t>
            </a:r>
          </a:p>
        </p:txBody>
      </p:sp>
      <p:pic>
        <p:nvPicPr>
          <p:cNvPr id="4" name="Picture 3">
            <a:extLst>
              <a:ext uri="{FF2B5EF4-FFF2-40B4-BE49-F238E27FC236}">
                <a16:creationId xmlns:a16="http://schemas.microsoft.com/office/drawing/2014/main" id="{8BCFB100-D914-4C9C-A292-2F254EE5F9EE}"/>
              </a:ext>
            </a:extLst>
          </p:cNvPr>
          <p:cNvPicPr>
            <a:picLocks noChangeAspect="1"/>
          </p:cNvPicPr>
          <p:nvPr/>
        </p:nvPicPr>
        <p:blipFill>
          <a:blip r:embed="rId4"/>
          <a:stretch>
            <a:fillRect/>
          </a:stretch>
        </p:blipFill>
        <p:spPr>
          <a:xfrm>
            <a:off x="6065837" y="2735262"/>
            <a:ext cx="5948805" cy="2819400"/>
          </a:xfrm>
          <a:prstGeom prst="rect">
            <a:avLst/>
          </a:prstGeom>
        </p:spPr>
      </p:pic>
      <p:cxnSp>
        <p:nvCxnSpPr>
          <p:cNvPr id="10" name="Straight Connector 9">
            <a:extLst>
              <a:ext uri="{FF2B5EF4-FFF2-40B4-BE49-F238E27FC236}">
                <a16:creationId xmlns:a16="http://schemas.microsoft.com/office/drawing/2014/main" id="{5E667BC3-0634-48F0-B2C0-52D326FA8EB7}"/>
              </a:ext>
            </a:extLst>
          </p:cNvPr>
          <p:cNvCxnSpPr/>
          <p:nvPr/>
        </p:nvCxnSpPr>
        <p:spPr>
          <a:xfrm flipV="1">
            <a:off x="5837237" y="1211262"/>
            <a:ext cx="0" cy="545759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2698001"/>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2307AE-2840-4846-87AE-7095E320BA63}"/>
              </a:ext>
            </a:extLst>
          </p:cNvPr>
          <p:cNvSpPr>
            <a:spLocks noGrp="1"/>
          </p:cNvSpPr>
          <p:nvPr>
            <p:ph type="title"/>
          </p:nvPr>
        </p:nvSpPr>
        <p:spPr/>
        <p:txBody>
          <a:bodyPr/>
          <a:lstStyle/>
          <a:p>
            <a:r>
              <a:rPr lang="en-US" dirty="0"/>
              <a:t>Upload update packages (3 of 5)</a:t>
            </a:r>
          </a:p>
        </p:txBody>
      </p:sp>
      <p:sp>
        <p:nvSpPr>
          <p:cNvPr id="3" name="Text Placeholder 2">
            <a:extLst>
              <a:ext uri="{FF2B5EF4-FFF2-40B4-BE49-F238E27FC236}">
                <a16:creationId xmlns:a16="http://schemas.microsoft.com/office/drawing/2014/main" id="{02153078-3D5E-4E7D-ABA3-EB763B6D6803}"/>
              </a:ext>
            </a:extLst>
          </p:cNvPr>
          <p:cNvSpPr>
            <a:spLocks noGrp="1"/>
          </p:cNvSpPr>
          <p:nvPr>
            <p:ph type="body" sz="quarter" idx="10"/>
          </p:nvPr>
        </p:nvSpPr>
        <p:spPr>
          <a:xfrm>
            <a:off x="274639" y="1552236"/>
            <a:ext cx="5485621" cy="4652052"/>
          </a:xfrm>
        </p:spPr>
        <p:txBody>
          <a:bodyPr/>
          <a:lstStyle/>
          <a:p>
            <a:pPr marL="524586" indent="-524586">
              <a:buFont typeface="+mj-lt"/>
              <a:buAutoNum type="arabicPeriod" startAt="4"/>
            </a:pPr>
            <a:r>
              <a:rPr lang="en-US" sz="2448" dirty="0"/>
              <a:t>Under </a:t>
            </a:r>
            <a:r>
              <a:rPr lang="en-US" sz="2448" b="1" dirty="0"/>
              <a:t>Blob service</a:t>
            </a:r>
            <a:r>
              <a:rPr lang="en-US" sz="2448" dirty="0"/>
              <a:t>, select </a:t>
            </a:r>
            <a:br>
              <a:rPr lang="en-US" sz="2448" dirty="0"/>
            </a:br>
            <a:r>
              <a:rPr lang="en-US" sz="2448" b="1" dirty="0"/>
              <a:t>+</a:t>
            </a:r>
            <a:r>
              <a:rPr lang="en-US" sz="2448" dirty="0"/>
              <a:t> </a:t>
            </a:r>
            <a:r>
              <a:rPr lang="en-US" sz="2448" b="1" dirty="0"/>
              <a:t>Container</a:t>
            </a:r>
            <a:r>
              <a:rPr lang="en-US" sz="2448" dirty="0"/>
              <a:t> to create a container. Enter a name (for example Update-1802), and then select </a:t>
            </a:r>
            <a:r>
              <a:rPr lang="en-US" sz="2448" b="1" dirty="0"/>
              <a:t>OK</a:t>
            </a:r>
            <a:r>
              <a:rPr lang="en-US" sz="2448" dirty="0"/>
              <a:t>.</a:t>
            </a:r>
          </a:p>
          <a:p>
            <a:pPr marL="524586" indent="-524586">
              <a:buFont typeface="+mj-lt"/>
              <a:buAutoNum type="arabicPeriod" startAt="4"/>
            </a:pPr>
            <a:r>
              <a:rPr lang="en-US" sz="2448" dirty="0"/>
              <a:t>After the container is created, click the container name, and then click </a:t>
            </a:r>
            <a:r>
              <a:rPr lang="en-US" sz="2448" b="1" dirty="0"/>
              <a:t>Upload</a:t>
            </a:r>
            <a:r>
              <a:rPr lang="en-US" sz="2448" dirty="0"/>
              <a:t> to upload the package files to the container.</a:t>
            </a:r>
          </a:p>
          <a:p>
            <a:pPr marL="524586" indent="-524586">
              <a:buFont typeface="+mj-lt"/>
              <a:buAutoNum type="arabicPeriod" startAt="4"/>
            </a:pPr>
            <a:r>
              <a:rPr lang="en-US" sz="2448" dirty="0"/>
              <a:t>Under Upload blob, click the folder icon, browse to the update package's .exe file, and then click Open in the file explorer window.</a:t>
            </a:r>
          </a:p>
        </p:txBody>
      </p:sp>
      <p:pic>
        <p:nvPicPr>
          <p:cNvPr id="5" name="Picture 4">
            <a:extLst>
              <a:ext uri="{FF2B5EF4-FFF2-40B4-BE49-F238E27FC236}">
                <a16:creationId xmlns:a16="http://schemas.microsoft.com/office/drawing/2014/main" id="{2B731041-82A1-4E0D-94E3-774302072960}"/>
              </a:ext>
            </a:extLst>
          </p:cNvPr>
          <p:cNvPicPr/>
          <p:nvPr/>
        </p:nvPicPr>
        <p:blipFill>
          <a:blip r:embed="rId3"/>
          <a:stretch>
            <a:fillRect/>
          </a:stretch>
        </p:blipFill>
        <p:spPr>
          <a:xfrm>
            <a:off x="7513637" y="1403337"/>
            <a:ext cx="3407410" cy="2054251"/>
          </a:xfrm>
          <a:prstGeom prst="rect">
            <a:avLst/>
          </a:prstGeom>
        </p:spPr>
      </p:pic>
      <p:pic>
        <p:nvPicPr>
          <p:cNvPr id="6" name="Picture 5">
            <a:extLst>
              <a:ext uri="{FF2B5EF4-FFF2-40B4-BE49-F238E27FC236}">
                <a16:creationId xmlns:a16="http://schemas.microsoft.com/office/drawing/2014/main" id="{AD681CB2-FFC4-43B3-8C24-415B09495E61}"/>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6920148" y="3878262"/>
            <a:ext cx="4594388" cy="2135189"/>
          </a:xfrm>
          <a:prstGeom prst="rect">
            <a:avLst/>
          </a:prstGeom>
          <a:noFill/>
          <a:ln>
            <a:noFill/>
          </a:ln>
        </p:spPr>
      </p:pic>
    </p:spTree>
    <p:extLst>
      <p:ext uri="{BB962C8B-B14F-4D97-AF65-F5344CB8AC3E}">
        <p14:creationId xmlns:p14="http://schemas.microsoft.com/office/powerpoint/2010/main" val="68777451"/>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2AB4D7-1BB4-4349-B8FE-1F5B1DCB34E0}"/>
              </a:ext>
            </a:extLst>
          </p:cNvPr>
          <p:cNvSpPr>
            <a:spLocks noGrp="1"/>
          </p:cNvSpPr>
          <p:nvPr>
            <p:ph type="title"/>
          </p:nvPr>
        </p:nvSpPr>
        <p:spPr/>
        <p:txBody>
          <a:bodyPr/>
          <a:lstStyle/>
          <a:p>
            <a:r>
              <a:rPr lang="en-US" dirty="0"/>
              <a:t>Upload update packages (4 of 5)</a:t>
            </a:r>
          </a:p>
        </p:txBody>
      </p:sp>
      <p:sp>
        <p:nvSpPr>
          <p:cNvPr id="3" name="Text Placeholder 2">
            <a:extLst>
              <a:ext uri="{FF2B5EF4-FFF2-40B4-BE49-F238E27FC236}">
                <a16:creationId xmlns:a16="http://schemas.microsoft.com/office/drawing/2014/main" id="{ECD51D6A-1735-4771-85B6-8D235740D86F}"/>
              </a:ext>
            </a:extLst>
          </p:cNvPr>
          <p:cNvSpPr>
            <a:spLocks noGrp="1"/>
          </p:cNvSpPr>
          <p:nvPr>
            <p:ph type="body" sz="quarter" idx="10"/>
          </p:nvPr>
        </p:nvSpPr>
        <p:spPr>
          <a:xfrm>
            <a:off x="274639" y="1592262"/>
            <a:ext cx="5485621" cy="3960417"/>
          </a:xfrm>
        </p:spPr>
        <p:txBody>
          <a:bodyPr/>
          <a:lstStyle/>
          <a:p>
            <a:pPr marL="524586" indent="-524586">
              <a:buFont typeface="+mj-lt"/>
              <a:buAutoNum type="arabicPeriod" startAt="7"/>
            </a:pPr>
            <a:r>
              <a:rPr lang="en-US" sz="2448" dirty="0"/>
              <a:t>Under </a:t>
            </a:r>
            <a:r>
              <a:rPr lang="en-US" sz="2448" b="1" dirty="0"/>
              <a:t>Upload blob</a:t>
            </a:r>
            <a:r>
              <a:rPr lang="en-US" sz="2448" dirty="0"/>
              <a:t>, click </a:t>
            </a:r>
            <a:r>
              <a:rPr lang="en-US" sz="2448" b="1" dirty="0"/>
              <a:t>Upload</a:t>
            </a:r>
            <a:r>
              <a:rPr lang="en-US" sz="2448" dirty="0"/>
              <a:t>. </a:t>
            </a:r>
          </a:p>
          <a:p>
            <a:pPr marL="524586" indent="-524586">
              <a:buFont typeface="+mj-lt"/>
              <a:buAutoNum type="arabicPeriod" startAt="7"/>
            </a:pPr>
            <a:r>
              <a:rPr lang="en-US" sz="2448" dirty="0"/>
              <a:t>Repeat steps 6 and 7 for the </a:t>
            </a:r>
            <a:r>
              <a:rPr lang="en-US" sz="2448" dirty="0" err="1"/>
              <a:t>PackageName.bin</a:t>
            </a:r>
            <a:r>
              <a:rPr lang="en-US" sz="2448" dirty="0"/>
              <a:t> and Metadata.xml files. Or select multiple files at once.</a:t>
            </a:r>
          </a:p>
          <a:p>
            <a:pPr marL="524586" indent="-524586">
              <a:buFont typeface="+mj-lt"/>
              <a:buAutoNum type="arabicPeriod" startAt="7"/>
            </a:pPr>
            <a:r>
              <a:rPr lang="en-US" sz="2448" dirty="0"/>
              <a:t>When done, you can review the notifications (bell icon in the top-right corner of the portal). </a:t>
            </a:r>
            <a:br>
              <a:rPr lang="en-US" sz="2448" dirty="0"/>
            </a:br>
            <a:r>
              <a:rPr lang="en-US" sz="2448" dirty="0"/>
              <a:t>The notifications should indicate that the upload has completed. </a:t>
            </a:r>
          </a:p>
        </p:txBody>
      </p:sp>
      <p:pic>
        <p:nvPicPr>
          <p:cNvPr id="5" name="Picture 4">
            <a:extLst>
              <a:ext uri="{FF2B5EF4-FFF2-40B4-BE49-F238E27FC236}">
                <a16:creationId xmlns:a16="http://schemas.microsoft.com/office/drawing/2014/main" id="{2ECA98E8-254D-459C-8A09-2FD2B7A44599}"/>
              </a:ext>
            </a:extLst>
          </p:cNvPr>
          <p:cNvPicPr/>
          <p:nvPr/>
        </p:nvPicPr>
        <p:blipFill>
          <a:blip r:embed="rId3"/>
          <a:stretch>
            <a:fillRect/>
          </a:stretch>
        </p:blipFill>
        <p:spPr>
          <a:xfrm>
            <a:off x="6446837" y="2088542"/>
            <a:ext cx="5290851" cy="2817440"/>
          </a:xfrm>
          <a:prstGeom prst="rect">
            <a:avLst/>
          </a:prstGeom>
        </p:spPr>
      </p:pic>
    </p:spTree>
    <p:extLst>
      <p:ext uri="{BB962C8B-B14F-4D97-AF65-F5344CB8AC3E}">
        <p14:creationId xmlns:p14="http://schemas.microsoft.com/office/powerpoint/2010/main" val="2223713775"/>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353535"/>
        </a:solidFill>
        <a:effectLst/>
      </p:bgPr>
    </p:bg>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52B00DF7-D556-4C30-A9D9-ABFCC62A266D}"/>
              </a:ext>
            </a:extLst>
          </p:cNvPr>
          <p:cNvSpPr txBox="1">
            <a:spLocks/>
          </p:cNvSpPr>
          <p:nvPr/>
        </p:nvSpPr>
        <p:spPr>
          <a:xfrm>
            <a:off x="274638" y="2862262"/>
            <a:ext cx="11887200" cy="1181862"/>
          </a:xfrm>
          <a:prstGeom prst="rect">
            <a:avLst/>
          </a:prstGeom>
          <a:noFill/>
        </p:spPr>
        <p:txBody>
          <a:bodyPr vert="horz" wrap="square" lIns="146304" tIns="91440" rIns="146304" bIns="91440" rtlCol="0" anchor="t" anchorCtr="0">
            <a:spAutoFit/>
          </a:bodyPr>
          <a:lstStyle>
            <a:lvl1pPr algn="l" defTabSz="932742" rtl="0" eaLnBrk="1" latinLnBrk="0" hangingPunct="1">
              <a:lnSpc>
                <a:spcPct val="90000"/>
              </a:lnSpc>
              <a:spcBef>
                <a:spcPct val="0"/>
              </a:spcBef>
              <a:buNone/>
              <a:defRPr lang="en-US" sz="7200" b="0" kern="1200" cap="none" spc="-100" baseline="0">
                <a:ln w="3175">
                  <a:noFill/>
                </a:ln>
                <a:gradFill>
                  <a:gsLst>
                    <a:gs pos="100000">
                      <a:schemeClr val="tx1"/>
                    </a:gs>
                    <a:gs pos="0">
                      <a:schemeClr val="tx1"/>
                    </a:gs>
                  </a:gsLst>
                  <a:lin ang="5400000" scaled="0"/>
                </a:gradFill>
                <a:effectLst/>
                <a:latin typeface="+mj-lt"/>
                <a:ea typeface="+mn-ea"/>
                <a:cs typeface="Segoe UI" pitchFamily="34" charset="0"/>
              </a:defRPr>
            </a:lvl1pPr>
          </a:lstStyle>
          <a:p>
            <a:r>
              <a:rPr lang="en-US" dirty="0"/>
              <a:t>Overview</a:t>
            </a:r>
          </a:p>
        </p:txBody>
      </p:sp>
    </p:spTree>
    <p:extLst>
      <p:ext uri="{BB962C8B-B14F-4D97-AF65-F5344CB8AC3E}">
        <p14:creationId xmlns:p14="http://schemas.microsoft.com/office/powerpoint/2010/main" val="34133222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2AB4D7-1BB4-4349-B8FE-1F5B1DCB34E0}"/>
              </a:ext>
            </a:extLst>
          </p:cNvPr>
          <p:cNvSpPr>
            <a:spLocks noGrp="1"/>
          </p:cNvSpPr>
          <p:nvPr>
            <p:ph type="title"/>
          </p:nvPr>
        </p:nvSpPr>
        <p:spPr/>
        <p:txBody>
          <a:bodyPr/>
          <a:lstStyle/>
          <a:p>
            <a:r>
              <a:rPr lang="en-US" dirty="0"/>
              <a:t>Upload update packages (5 of 5)</a:t>
            </a:r>
          </a:p>
        </p:txBody>
      </p:sp>
      <p:sp>
        <p:nvSpPr>
          <p:cNvPr id="3" name="Text Placeholder 2">
            <a:extLst>
              <a:ext uri="{FF2B5EF4-FFF2-40B4-BE49-F238E27FC236}">
                <a16:creationId xmlns:a16="http://schemas.microsoft.com/office/drawing/2014/main" id="{ECD51D6A-1735-4771-85B6-8D235740D86F}"/>
              </a:ext>
            </a:extLst>
          </p:cNvPr>
          <p:cNvSpPr>
            <a:spLocks noGrp="1"/>
          </p:cNvSpPr>
          <p:nvPr>
            <p:ph type="body" sz="quarter" idx="10"/>
          </p:nvPr>
        </p:nvSpPr>
        <p:spPr>
          <a:xfrm>
            <a:off x="275482" y="1211287"/>
            <a:ext cx="11634027" cy="5096944"/>
          </a:xfrm>
        </p:spPr>
        <p:txBody>
          <a:bodyPr/>
          <a:lstStyle/>
          <a:p>
            <a:pPr marL="524586" indent="-524586">
              <a:buFont typeface="+mj-lt"/>
              <a:buAutoNum type="arabicPeriod" startAt="10"/>
            </a:pPr>
            <a:r>
              <a:rPr lang="en-US" sz="2856" dirty="0"/>
              <a:t>Navigate back to the Update tile on the dashboard. The tile should indicate that an update is available. Click the tile to review the newly added update package.</a:t>
            </a:r>
          </a:p>
          <a:p>
            <a:pPr marL="524586" indent="-524586">
              <a:buFont typeface="+mj-lt"/>
              <a:buAutoNum type="arabicPeriod" startAt="10"/>
            </a:pPr>
            <a:r>
              <a:rPr lang="en-US" sz="2856" dirty="0"/>
              <a:t>To install the update, select the package that's marked as </a:t>
            </a:r>
            <a:r>
              <a:rPr lang="en-US" sz="2856" b="1" dirty="0"/>
              <a:t>Ready </a:t>
            </a:r>
            <a:r>
              <a:rPr lang="en-US" sz="2856" dirty="0"/>
              <a:t>and either right-click the package and select </a:t>
            </a:r>
            <a:r>
              <a:rPr lang="en-US" sz="2856" b="1" dirty="0"/>
              <a:t>Update now</a:t>
            </a:r>
            <a:r>
              <a:rPr lang="en-US" sz="2856" dirty="0"/>
              <a:t>, or click the </a:t>
            </a:r>
            <a:r>
              <a:rPr lang="en-US" sz="2856" b="1" dirty="0"/>
              <a:t>Update now </a:t>
            </a:r>
            <a:r>
              <a:rPr lang="en-US" sz="2856" dirty="0"/>
              <a:t>action near the top.</a:t>
            </a:r>
          </a:p>
          <a:p>
            <a:pPr marL="524586" indent="-524586">
              <a:buFont typeface="+mj-lt"/>
              <a:buAutoNum type="arabicPeriod" startAt="10"/>
            </a:pPr>
            <a:r>
              <a:rPr lang="en-US" sz="2856" dirty="0"/>
              <a:t>When you click the installing update package, you can view the status in the </a:t>
            </a:r>
            <a:r>
              <a:rPr lang="en-US" sz="2856" b="1" dirty="0"/>
              <a:t>Update run details </a:t>
            </a:r>
            <a:r>
              <a:rPr lang="en-US" sz="2856" dirty="0"/>
              <a:t>area. From here, you can also click </a:t>
            </a:r>
            <a:r>
              <a:rPr lang="en-US" sz="2856" b="1" dirty="0"/>
              <a:t>Download full logs </a:t>
            </a:r>
            <a:r>
              <a:rPr lang="en-US" sz="2856" dirty="0"/>
              <a:t>to download the log files.</a:t>
            </a:r>
          </a:p>
          <a:p>
            <a:pPr marL="524586" indent="-524586">
              <a:buFont typeface="+mj-lt"/>
              <a:buAutoNum type="arabicPeriod" startAt="10"/>
            </a:pPr>
            <a:r>
              <a:rPr lang="en-US" sz="2856" dirty="0"/>
              <a:t>When the update completes, the Update tile shows the updated Azure Stack Hub version.</a:t>
            </a:r>
          </a:p>
        </p:txBody>
      </p:sp>
    </p:spTree>
    <p:extLst>
      <p:ext uri="{BB962C8B-B14F-4D97-AF65-F5344CB8AC3E}">
        <p14:creationId xmlns:p14="http://schemas.microsoft.com/office/powerpoint/2010/main" val="1040130358"/>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3337B-6EF0-4461-B8CE-7A27E65B27C9}"/>
              </a:ext>
            </a:extLst>
          </p:cNvPr>
          <p:cNvSpPr>
            <a:spLocks noGrp="1"/>
          </p:cNvSpPr>
          <p:nvPr>
            <p:ph type="title"/>
          </p:nvPr>
        </p:nvSpPr>
        <p:spPr/>
        <p:txBody>
          <a:bodyPr/>
          <a:lstStyle/>
          <a:p>
            <a:r>
              <a:rPr lang="en-US" dirty="0"/>
              <a:t>Start updates (using the Portal)</a:t>
            </a:r>
          </a:p>
        </p:txBody>
      </p:sp>
      <p:pic>
        <p:nvPicPr>
          <p:cNvPr id="6" name="Picture 5">
            <a:extLst>
              <a:ext uri="{FF2B5EF4-FFF2-40B4-BE49-F238E27FC236}">
                <a16:creationId xmlns:a16="http://schemas.microsoft.com/office/drawing/2014/main" id="{AAA613D8-B4A3-40E4-8B41-E317D8C28554}"/>
              </a:ext>
            </a:extLst>
          </p:cNvPr>
          <p:cNvPicPr>
            <a:picLocks noChangeAspect="1"/>
          </p:cNvPicPr>
          <p:nvPr/>
        </p:nvPicPr>
        <p:blipFill>
          <a:blip r:embed="rId3"/>
          <a:stretch>
            <a:fillRect/>
          </a:stretch>
        </p:blipFill>
        <p:spPr>
          <a:xfrm>
            <a:off x="926605" y="1212849"/>
            <a:ext cx="10583264" cy="5134689"/>
          </a:xfrm>
          <a:prstGeom prst="rect">
            <a:avLst/>
          </a:prstGeom>
        </p:spPr>
      </p:pic>
      <p:cxnSp>
        <p:nvCxnSpPr>
          <p:cNvPr id="8" name="Straight Arrow Connector 7">
            <a:extLst>
              <a:ext uri="{FF2B5EF4-FFF2-40B4-BE49-F238E27FC236}">
                <a16:creationId xmlns:a16="http://schemas.microsoft.com/office/drawing/2014/main" id="{CA0453C8-7BAE-44EA-937A-D8571ADBEC03}"/>
              </a:ext>
            </a:extLst>
          </p:cNvPr>
          <p:cNvCxnSpPr>
            <a:cxnSpLocks/>
            <a:stCxn id="9" idx="1"/>
          </p:cNvCxnSpPr>
          <p:nvPr/>
        </p:nvCxnSpPr>
        <p:spPr>
          <a:xfrm flipH="1" flipV="1">
            <a:off x="5225273" y="5387370"/>
            <a:ext cx="1783716" cy="1210913"/>
          </a:xfrm>
          <a:prstGeom prst="straightConnector1">
            <a:avLst/>
          </a:prstGeom>
          <a:ln w="571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EDE445FE-E438-43DB-8E39-23845E97A1C0}"/>
              </a:ext>
            </a:extLst>
          </p:cNvPr>
          <p:cNvSpPr txBox="1"/>
          <p:nvPr/>
        </p:nvSpPr>
        <p:spPr>
          <a:xfrm>
            <a:off x="7008988" y="6274700"/>
            <a:ext cx="3449727" cy="647165"/>
          </a:xfrm>
          <a:prstGeom prst="rect">
            <a:avLst/>
          </a:prstGeom>
          <a:noFill/>
        </p:spPr>
        <p:txBody>
          <a:bodyPr wrap="square" lIns="186521" tIns="149217" rIns="186521" bIns="149217" rtlCol="0">
            <a:spAutoFit/>
          </a:bodyPr>
          <a:lstStyle/>
          <a:p>
            <a:pPr defTabSz="932597">
              <a:lnSpc>
                <a:spcPct val="90000"/>
              </a:lnSpc>
              <a:spcAft>
                <a:spcPts val="612"/>
              </a:spcAft>
            </a:pPr>
            <a:r>
              <a:rPr lang="en-US" sz="2448">
                <a:solidFill>
                  <a:srgbClr val="FF0000"/>
                </a:solidFill>
                <a:latin typeface="Segoe UI Semilight"/>
              </a:rPr>
              <a:t>new update available</a:t>
            </a:r>
          </a:p>
        </p:txBody>
      </p:sp>
    </p:spTree>
    <p:extLst>
      <p:ext uri="{BB962C8B-B14F-4D97-AF65-F5344CB8AC3E}">
        <p14:creationId xmlns:p14="http://schemas.microsoft.com/office/powerpoint/2010/main" val="2788446103"/>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26B7DC-2858-47CB-9947-03E75EA84F83}"/>
              </a:ext>
            </a:extLst>
          </p:cNvPr>
          <p:cNvSpPr>
            <a:spLocks noGrp="1"/>
          </p:cNvSpPr>
          <p:nvPr>
            <p:ph type="title"/>
          </p:nvPr>
        </p:nvSpPr>
        <p:spPr/>
        <p:txBody>
          <a:bodyPr/>
          <a:lstStyle/>
          <a:p>
            <a:r>
              <a:rPr lang="en-US" dirty="0"/>
              <a:t>Start updates (using the Portal)</a:t>
            </a:r>
          </a:p>
        </p:txBody>
      </p:sp>
      <p:sp>
        <p:nvSpPr>
          <p:cNvPr id="3" name="Text Placeholder 2">
            <a:extLst>
              <a:ext uri="{FF2B5EF4-FFF2-40B4-BE49-F238E27FC236}">
                <a16:creationId xmlns:a16="http://schemas.microsoft.com/office/drawing/2014/main" id="{C06CCDFF-143A-470F-8D70-A9ADC94FEA99}"/>
              </a:ext>
            </a:extLst>
          </p:cNvPr>
          <p:cNvSpPr>
            <a:spLocks noGrp="1"/>
          </p:cNvSpPr>
          <p:nvPr>
            <p:ph type="body" sz="quarter" idx="10"/>
          </p:nvPr>
        </p:nvSpPr>
        <p:spPr>
          <a:xfrm>
            <a:off x="274640" y="1211287"/>
            <a:ext cx="5486399" cy="600164"/>
          </a:xfrm>
        </p:spPr>
        <p:txBody>
          <a:bodyPr/>
          <a:lstStyle/>
          <a:p>
            <a:endParaRPr lang="en-US"/>
          </a:p>
        </p:txBody>
      </p:sp>
      <p:sp>
        <p:nvSpPr>
          <p:cNvPr id="4" name="Text Placeholder 3">
            <a:extLst>
              <a:ext uri="{FF2B5EF4-FFF2-40B4-BE49-F238E27FC236}">
                <a16:creationId xmlns:a16="http://schemas.microsoft.com/office/drawing/2014/main" id="{67B87FE7-5E8A-4AE5-83F2-DD7AA01594D4}"/>
              </a:ext>
            </a:extLst>
          </p:cNvPr>
          <p:cNvSpPr>
            <a:spLocks noGrp="1"/>
          </p:cNvSpPr>
          <p:nvPr>
            <p:ph type="body" sz="quarter" idx="11"/>
          </p:nvPr>
        </p:nvSpPr>
        <p:spPr>
          <a:xfrm>
            <a:off x="6675439" y="1211288"/>
            <a:ext cx="5486399" cy="600164"/>
          </a:xfrm>
        </p:spPr>
        <p:txBody>
          <a:bodyPr/>
          <a:lstStyle/>
          <a:p>
            <a:endParaRPr lang="en-US"/>
          </a:p>
        </p:txBody>
      </p:sp>
      <p:pic>
        <p:nvPicPr>
          <p:cNvPr id="5" name="Picture 4">
            <a:extLst>
              <a:ext uri="{FF2B5EF4-FFF2-40B4-BE49-F238E27FC236}">
                <a16:creationId xmlns:a16="http://schemas.microsoft.com/office/drawing/2014/main" id="{B0727A39-EB87-44CE-9780-32811EB022E4}"/>
              </a:ext>
            </a:extLst>
          </p:cNvPr>
          <p:cNvPicPr>
            <a:picLocks noChangeAspect="1"/>
          </p:cNvPicPr>
          <p:nvPr/>
        </p:nvPicPr>
        <p:blipFill>
          <a:blip r:embed="rId3"/>
          <a:stretch>
            <a:fillRect/>
          </a:stretch>
        </p:blipFill>
        <p:spPr>
          <a:xfrm>
            <a:off x="625637" y="1367117"/>
            <a:ext cx="11185204" cy="4003368"/>
          </a:xfrm>
          <a:prstGeom prst="rect">
            <a:avLst/>
          </a:prstGeom>
        </p:spPr>
      </p:pic>
      <p:cxnSp>
        <p:nvCxnSpPr>
          <p:cNvPr id="6" name="Straight Arrow Connector 5">
            <a:extLst>
              <a:ext uri="{FF2B5EF4-FFF2-40B4-BE49-F238E27FC236}">
                <a16:creationId xmlns:a16="http://schemas.microsoft.com/office/drawing/2014/main" id="{2AA29DB7-67DA-406C-848B-6F99D0444C19}"/>
              </a:ext>
            </a:extLst>
          </p:cNvPr>
          <p:cNvCxnSpPr>
            <a:cxnSpLocks/>
            <a:stCxn id="7" idx="1"/>
          </p:cNvCxnSpPr>
          <p:nvPr/>
        </p:nvCxnSpPr>
        <p:spPr>
          <a:xfrm flipH="1">
            <a:off x="1874837" y="1996696"/>
            <a:ext cx="1828800" cy="18264"/>
          </a:xfrm>
          <a:prstGeom prst="straightConnector1">
            <a:avLst/>
          </a:prstGeom>
          <a:ln w="571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95F87FA8-7660-4E19-AD1E-70FCBCFD8403}"/>
              </a:ext>
            </a:extLst>
          </p:cNvPr>
          <p:cNvSpPr txBox="1"/>
          <p:nvPr/>
        </p:nvSpPr>
        <p:spPr>
          <a:xfrm>
            <a:off x="3703637" y="1676488"/>
            <a:ext cx="3912869" cy="640416"/>
          </a:xfrm>
          <a:prstGeom prst="rect">
            <a:avLst/>
          </a:prstGeom>
          <a:noFill/>
        </p:spPr>
        <p:txBody>
          <a:bodyPr wrap="square" lIns="186521" tIns="149217" rIns="186521" bIns="149217" rtlCol="0">
            <a:spAutoFit/>
          </a:bodyPr>
          <a:lstStyle/>
          <a:p>
            <a:pPr defTabSz="932597">
              <a:lnSpc>
                <a:spcPct val="90000"/>
              </a:lnSpc>
              <a:spcAft>
                <a:spcPts val="612"/>
              </a:spcAft>
            </a:pPr>
            <a:r>
              <a:rPr lang="en-US" sz="2448" dirty="0">
                <a:solidFill>
                  <a:srgbClr val="FF0000"/>
                </a:solidFill>
                <a:latin typeface="Segoe UI Semilight"/>
              </a:rPr>
              <a:t>Click </a:t>
            </a:r>
            <a:r>
              <a:rPr lang="en-US" sz="2448" b="1" dirty="0">
                <a:solidFill>
                  <a:srgbClr val="FF0000"/>
                </a:solidFill>
                <a:latin typeface="Segoe UI Semilight"/>
              </a:rPr>
              <a:t>Update now</a:t>
            </a:r>
            <a:r>
              <a:rPr lang="en-US" sz="2448" dirty="0">
                <a:solidFill>
                  <a:srgbClr val="FF0000"/>
                </a:solidFill>
                <a:latin typeface="Segoe UI Semilight"/>
              </a:rPr>
              <a:t> to start</a:t>
            </a:r>
          </a:p>
        </p:txBody>
      </p:sp>
      <p:sp>
        <p:nvSpPr>
          <p:cNvPr id="14" name="TextBox 13">
            <a:extLst>
              <a:ext uri="{FF2B5EF4-FFF2-40B4-BE49-F238E27FC236}">
                <a16:creationId xmlns:a16="http://schemas.microsoft.com/office/drawing/2014/main" id="{531772DD-52D0-4C4A-863D-8AE55B2D208E}"/>
              </a:ext>
            </a:extLst>
          </p:cNvPr>
          <p:cNvSpPr txBox="1"/>
          <p:nvPr/>
        </p:nvSpPr>
        <p:spPr>
          <a:xfrm>
            <a:off x="6523037" y="5980451"/>
            <a:ext cx="4481927" cy="640416"/>
          </a:xfrm>
          <a:prstGeom prst="rect">
            <a:avLst/>
          </a:prstGeom>
          <a:solidFill>
            <a:srgbClr val="EAEAEA">
              <a:alpha val="40000"/>
            </a:srgbClr>
          </a:solidFill>
        </p:spPr>
        <p:txBody>
          <a:bodyPr wrap="square" lIns="186521" tIns="149217" rIns="186521" bIns="149217" rtlCol="0">
            <a:spAutoFit/>
          </a:bodyPr>
          <a:lstStyle/>
          <a:p>
            <a:pPr defTabSz="932597">
              <a:lnSpc>
                <a:spcPct val="90000"/>
              </a:lnSpc>
              <a:spcAft>
                <a:spcPts val="612"/>
              </a:spcAft>
            </a:pPr>
            <a:r>
              <a:rPr lang="en-US" sz="2448" dirty="0">
                <a:solidFill>
                  <a:srgbClr val="FF0000"/>
                </a:solidFill>
                <a:latin typeface="Segoe UI Semilight"/>
              </a:rPr>
              <a:t>Installed and available updates</a:t>
            </a:r>
          </a:p>
        </p:txBody>
      </p:sp>
      <p:sp>
        <p:nvSpPr>
          <p:cNvPr id="8" name="Rectangle 7">
            <a:extLst>
              <a:ext uri="{FF2B5EF4-FFF2-40B4-BE49-F238E27FC236}">
                <a16:creationId xmlns:a16="http://schemas.microsoft.com/office/drawing/2014/main" id="{79AF8569-7675-498D-AA35-1F06931E26EB}"/>
              </a:ext>
            </a:extLst>
          </p:cNvPr>
          <p:cNvSpPr/>
          <p:nvPr/>
        </p:nvSpPr>
        <p:spPr bwMode="auto">
          <a:xfrm>
            <a:off x="731837" y="3878262"/>
            <a:ext cx="4495800" cy="1447800"/>
          </a:xfrm>
          <a:prstGeom prst="rect">
            <a:avLst/>
          </a:prstGeom>
          <a:noFill/>
          <a:ln w="571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11" name="Straight Arrow Connector 10">
            <a:extLst>
              <a:ext uri="{FF2B5EF4-FFF2-40B4-BE49-F238E27FC236}">
                <a16:creationId xmlns:a16="http://schemas.microsoft.com/office/drawing/2014/main" id="{F358A764-2252-4207-8BCF-0D92DBC061EB}"/>
              </a:ext>
            </a:extLst>
          </p:cNvPr>
          <p:cNvCxnSpPr>
            <a:cxnSpLocks/>
          </p:cNvCxnSpPr>
          <p:nvPr/>
        </p:nvCxnSpPr>
        <p:spPr>
          <a:xfrm flipH="1" flipV="1">
            <a:off x="5380037" y="5442716"/>
            <a:ext cx="1066800" cy="542141"/>
          </a:xfrm>
          <a:prstGeom prst="straightConnector1">
            <a:avLst/>
          </a:prstGeom>
          <a:ln w="571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2044551"/>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3337B-6EF0-4461-B8CE-7A27E65B27C9}"/>
              </a:ext>
            </a:extLst>
          </p:cNvPr>
          <p:cNvSpPr>
            <a:spLocks noGrp="1"/>
          </p:cNvSpPr>
          <p:nvPr>
            <p:ph type="title"/>
          </p:nvPr>
        </p:nvSpPr>
        <p:spPr/>
        <p:txBody>
          <a:bodyPr/>
          <a:lstStyle/>
          <a:p>
            <a:r>
              <a:rPr lang="en-US" dirty="0"/>
              <a:t>Start updates (using PowerShell)</a:t>
            </a:r>
          </a:p>
        </p:txBody>
      </p:sp>
      <p:sp>
        <p:nvSpPr>
          <p:cNvPr id="3" name="Text Placeholder 2">
            <a:extLst>
              <a:ext uri="{FF2B5EF4-FFF2-40B4-BE49-F238E27FC236}">
                <a16:creationId xmlns:a16="http://schemas.microsoft.com/office/drawing/2014/main" id="{BE6827CD-6260-4BF6-A7AA-710F3CA455D9}"/>
              </a:ext>
            </a:extLst>
          </p:cNvPr>
          <p:cNvSpPr>
            <a:spLocks noGrp="1"/>
          </p:cNvSpPr>
          <p:nvPr>
            <p:ph type="body" sz="quarter" idx="10"/>
          </p:nvPr>
        </p:nvSpPr>
        <p:spPr>
          <a:xfrm>
            <a:off x="275482" y="1211287"/>
            <a:ext cx="11405577" cy="4758226"/>
          </a:xfrm>
        </p:spPr>
        <p:txBody>
          <a:bodyPr/>
          <a:lstStyle/>
          <a:p>
            <a:pPr marL="0" indent="0">
              <a:buNone/>
            </a:pPr>
            <a:r>
              <a:rPr lang="en-US" b="1" dirty="0"/>
              <a:t>Useful PowerShell cmdlets for starting and monitoring the status of updates:</a:t>
            </a:r>
            <a:br>
              <a:rPr lang="en-US" b="1" dirty="0"/>
            </a:br>
            <a:endParaRPr lang="en-US" sz="1600" b="1" dirty="0"/>
          </a:p>
          <a:p>
            <a:r>
              <a:rPr lang="en-US" sz="2800" dirty="0">
                <a:solidFill>
                  <a:srgbClr val="0000FF"/>
                </a:solidFill>
                <a:latin typeface="Consolas" panose="020B0609020204030204" pitchFamily="49" charset="0"/>
              </a:rPr>
              <a:t>Get-</a:t>
            </a:r>
            <a:r>
              <a:rPr lang="en-US" sz="2800" dirty="0" err="1">
                <a:solidFill>
                  <a:srgbClr val="0000FF"/>
                </a:solidFill>
                <a:latin typeface="Consolas" panose="020B0609020204030204" pitchFamily="49" charset="0"/>
              </a:rPr>
              <a:t>AzsUpdateLocation</a:t>
            </a:r>
            <a:endParaRPr lang="en-US" b="1" dirty="0"/>
          </a:p>
          <a:p>
            <a:pPr lvl="1"/>
            <a:r>
              <a:rPr lang="en-US" sz="2000" b="1" dirty="0"/>
              <a:t>Retrieves region update summary</a:t>
            </a:r>
            <a:endParaRPr lang="en-US" dirty="0">
              <a:solidFill>
                <a:srgbClr val="0000FF"/>
              </a:solidFill>
              <a:latin typeface="Consolas" panose="020B0609020204030204" pitchFamily="49" charset="0"/>
            </a:endParaRPr>
          </a:p>
          <a:p>
            <a:r>
              <a:rPr lang="en-US" sz="2800" dirty="0">
                <a:solidFill>
                  <a:srgbClr val="0000FF"/>
                </a:solidFill>
                <a:latin typeface="Consolas" panose="020B0609020204030204" pitchFamily="49" charset="0"/>
              </a:rPr>
              <a:t>Get-</a:t>
            </a:r>
            <a:r>
              <a:rPr lang="en-US" sz="2800" dirty="0" err="1">
                <a:solidFill>
                  <a:srgbClr val="0000FF"/>
                </a:solidFill>
                <a:latin typeface="Consolas" panose="020B0609020204030204" pitchFamily="49" charset="0"/>
              </a:rPr>
              <a:t>AzsUpdate</a:t>
            </a:r>
            <a:endParaRPr lang="en-US" b="1" dirty="0"/>
          </a:p>
          <a:p>
            <a:pPr lvl="1"/>
            <a:r>
              <a:rPr lang="en-US" sz="2000" b="1" dirty="0"/>
              <a:t>Lists Azure Stack Hub updates</a:t>
            </a:r>
            <a:endParaRPr lang="en-US" dirty="0">
              <a:solidFill>
                <a:srgbClr val="0000FF"/>
              </a:solidFill>
              <a:latin typeface="Consolas" panose="020B0609020204030204" pitchFamily="49" charset="0"/>
            </a:endParaRPr>
          </a:p>
          <a:p>
            <a:r>
              <a:rPr lang="en-US" sz="2800" dirty="0">
                <a:solidFill>
                  <a:srgbClr val="0000FF"/>
                </a:solidFill>
                <a:latin typeface="Consolas" panose="020B0609020204030204" pitchFamily="49" charset="0"/>
              </a:rPr>
              <a:t>Install-</a:t>
            </a:r>
            <a:r>
              <a:rPr lang="en-US" sz="2800" dirty="0" err="1">
                <a:solidFill>
                  <a:srgbClr val="0000FF"/>
                </a:solidFill>
                <a:latin typeface="Consolas" panose="020B0609020204030204" pitchFamily="49" charset="0"/>
              </a:rPr>
              <a:t>AzsUpdate</a:t>
            </a:r>
            <a:r>
              <a:rPr lang="en-US" sz="2800" dirty="0">
                <a:solidFill>
                  <a:srgbClr val="0000FF"/>
                </a:solidFill>
                <a:latin typeface="Consolas" panose="020B0609020204030204" pitchFamily="49" charset="0"/>
              </a:rPr>
              <a:t> </a:t>
            </a:r>
            <a:r>
              <a:rPr lang="en-US" sz="2800" dirty="0">
                <a:solidFill>
                  <a:srgbClr val="000080"/>
                </a:solidFill>
                <a:latin typeface="Consolas" panose="020B0609020204030204" pitchFamily="49" charset="0"/>
              </a:rPr>
              <a:t>-Update</a:t>
            </a:r>
            <a:r>
              <a:rPr lang="en-US" sz="2800" dirty="0">
                <a:solidFill>
                  <a:prstClr val="black"/>
                </a:solidFill>
                <a:latin typeface="Consolas" panose="020B0609020204030204" pitchFamily="49" charset="0"/>
              </a:rPr>
              <a:t> </a:t>
            </a:r>
            <a:r>
              <a:rPr lang="en-US" sz="2800" dirty="0">
                <a:solidFill>
                  <a:srgbClr val="8B0000"/>
                </a:solidFill>
                <a:latin typeface="Consolas" panose="020B0609020204030204" pitchFamily="49" charset="0"/>
              </a:rPr>
              <a:t>“Update Version”</a:t>
            </a:r>
            <a:endParaRPr lang="en-US" b="1" dirty="0"/>
          </a:p>
          <a:p>
            <a:pPr lvl="1"/>
            <a:r>
              <a:rPr lang="en-US" sz="2000" b="1" dirty="0"/>
              <a:t>Applies specified update, e.g. </a:t>
            </a:r>
            <a:r>
              <a:rPr lang="en-US" sz="2000" dirty="0">
                <a:solidFill>
                  <a:srgbClr val="0000FF"/>
                </a:solidFill>
                <a:latin typeface="Consolas" panose="020B0609020204030204" pitchFamily="49" charset="0"/>
              </a:rPr>
              <a:t>Install-</a:t>
            </a:r>
            <a:r>
              <a:rPr lang="en-US" sz="2000" dirty="0" err="1">
                <a:solidFill>
                  <a:srgbClr val="0000FF"/>
                </a:solidFill>
                <a:latin typeface="Consolas" panose="020B0609020204030204" pitchFamily="49" charset="0"/>
              </a:rPr>
              <a:t>AzsUpdate</a:t>
            </a:r>
            <a:r>
              <a:rPr lang="en-US" sz="2000" dirty="0">
                <a:solidFill>
                  <a:prstClr val="black"/>
                </a:solidFill>
                <a:latin typeface="Consolas" panose="020B0609020204030204" pitchFamily="49" charset="0"/>
              </a:rPr>
              <a:t> </a:t>
            </a:r>
            <a:r>
              <a:rPr lang="en-US" sz="2000" dirty="0">
                <a:solidFill>
                  <a:srgbClr val="000080"/>
                </a:solidFill>
                <a:latin typeface="Consolas" panose="020B0609020204030204" pitchFamily="49" charset="0"/>
              </a:rPr>
              <a:t>-Update</a:t>
            </a:r>
            <a:r>
              <a:rPr lang="en-US" sz="2000" dirty="0">
                <a:solidFill>
                  <a:prstClr val="black"/>
                </a:solidFill>
                <a:latin typeface="Consolas" panose="020B0609020204030204" pitchFamily="49" charset="0"/>
              </a:rPr>
              <a:t> </a:t>
            </a:r>
            <a:r>
              <a:rPr lang="en-US" sz="2000" dirty="0">
                <a:solidFill>
                  <a:srgbClr val="8B0000"/>
                </a:solidFill>
                <a:latin typeface="Lucida Console" panose="020B0609040504020204" pitchFamily="49" charset="0"/>
              </a:rPr>
              <a:t>Microsoft1.1907.0.10</a:t>
            </a:r>
            <a:endParaRPr lang="en-US" sz="2000" dirty="0">
              <a:solidFill>
                <a:srgbClr val="0000FF"/>
              </a:solidFill>
              <a:latin typeface="Consolas" panose="020B0609020204030204" pitchFamily="49" charset="0"/>
            </a:endParaRPr>
          </a:p>
          <a:p>
            <a:r>
              <a:rPr lang="en-US" sz="2800" dirty="0">
                <a:solidFill>
                  <a:srgbClr val="0000FF"/>
                </a:solidFill>
                <a:latin typeface="Consolas" panose="020B0609020204030204" pitchFamily="49" charset="0"/>
              </a:rPr>
              <a:t>Get-</a:t>
            </a:r>
            <a:r>
              <a:rPr lang="en-US" sz="2800" dirty="0" err="1">
                <a:solidFill>
                  <a:srgbClr val="0000FF"/>
                </a:solidFill>
                <a:latin typeface="Consolas" panose="020B0609020204030204" pitchFamily="49" charset="0"/>
              </a:rPr>
              <a:t>AzsUpdateRun</a:t>
            </a:r>
            <a:endParaRPr lang="en-US" b="1" dirty="0"/>
          </a:p>
          <a:p>
            <a:pPr lvl="1"/>
            <a:r>
              <a:rPr lang="en-US" sz="2000" b="1" dirty="0"/>
              <a:t>Retrieves the progress and status for a specific Azure Stack Hub update</a:t>
            </a:r>
            <a:endParaRPr lang="en-US" dirty="0">
              <a:solidFill>
                <a:srgbClr val="0000FF"/>
              </a:solidFill>
              <a:latin typeface="Consolas" panose="020B0609020204030204" pitchFamily="49" charset="0"/>
            </a:endParaRPr>
          </a:p>
        </p:txBody>
      </p:sp>
      <p:sp>
        <p:nvSpPr>
          <p:cNvPr id="8" name="Rectangle 7">
            <a:extLst>
              <a:ext uri="{FF2B5EF4-FFF2-40B4-BE49-F238E27FC236}">
                <a16:creationId xmlns:a16="http://schemas.microsoft.com/office/drawing/2014/main" id="{2E3CC8CE-A020-4629-B215-DEA1AB5549F7}"/>
              </a:ext>
            </a:extLst>
          </p:cNvPr>
          <p:cNvSpPr/>
          <p:nvPr/>
        </p:nvSpPr>
        <p:spPr bwMode="auto">
          <a:xfrm>
            <a:off x="8483514" y="9058"/>
            <a:ext cx="3944364" cy="59260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448" dirty="0">
                <a:gradFill>
                  <a:gsLst>
                    <a:gs pos="0">
                      <a:srgbClr val="FFFFFF"/>
                    </a:gs>
                    <a:gs pos="100000">
                      <a:srgbClr val="FFFFFF"/>
                    </a:gs>
                  </a:gsLst>
                  <a:lin ang="5400000" scaled="0"/>
                </a:gradFill>
                <a:latin typeface="Segoe UI Semilight"/>
                <a:ea typeface="Segoe UI" pitchFamily="34" charset="0"/>
                <a:cs typeface="Segoe UI" pitchFamily="34" charset="0"/>
              </a:rPr>
              <a:t>Requires </a:t>
            </a:r>
            <a:r>
              <a:rPr lang="en-US" sz="2448" dirty="0" err="1">
                <a:gradFill>
                  <a:gsLst>
                    <a:gs pos="0">
                      <a:srgbClr val="FFFFFF"/>
                    </a:gs>
                    <a:gs pos="100000">
                      <a:srgbClr val="FFFFFF"/>
                    </a:gs>
                  </a:gsLst>
                  <a:lin ang="5400000" scaled="0"/>
                </a:gradFill>
                <a:latin typeface="Segoe UI Semilight"/>
                <a:ea typeface="Segoe UI" pitchFamily="34" charset="0"/>
                <a:cs typeface="Segoe UI" pitchFamily="34" charset="0"/>
              </a:rPr>
              <a:t>AzureStack</a:t>
            </a:r>
            <a:r>
              <a:rPr lang="en-US" sz="2448" dirty="0">
                <a:gradFill>
                  <a:gsLst>
                    <a:gs pos="0">
                      <a:srgbClr val="FFFFFF"/>
                    </a:gs>
                    <a:gs pos="100000">
                      <a:srgbClr val="FFFFFF"/>
                    </a:gs>
                  </a:gsLst>
                  <a:lin ang="5400000" scaled="0"/>
                </a:gradFill>
                <a:latin typeface="Segoe UI Semilight"/>
                <a:ea typeface="Segoe UI" pitchFamily="34" charset="0"/>
                <a:cs typeface="Segoe UI" pitchFamily="34" charset="0"/>
              </a:rPr>
              <a:t>-Tools</a:t>
            </a:r>
          </a:p>
        </p:txBody>
      </p:sp>
    </p:spTree>
    <p:extLst>
      <p:ext uri="{BB962C8B-B14F-4D97-AF65-F5344CB8AC3E}">
        <p14:creationId xmlns:p14="http://schemas.microsoft.com/office/powerpoint/2010/main" val="1990325809"/>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5BBA3C-044D-406D-A170-CAB2E699068C}"/>
              </a:ext>
            </a:extLst>
          </p:cNvPr>
          <p:cNvSpPr>
            <a:spLocks noGrp="1"/>
          </p:cNvSpPr>
          <p:nvPr>
            <p:ph type="title"/>
          </p:nvPr>
        </p:nvSpPr>
        <p:spPr/>
        <p:txBody>
          <a:bodyPr/>
          <a:lstStyle/>
          <a:p>
            <a:r>
              <a:rPr lang="en-US" dirty="0"/>
              <a:t>Monitor updates</a:t>
            </a:r>
          </a:p>
        </p:txBody>
      </p:sp>
      <p:sp>
        <p:nvSpPr>
          <p:cNvPr id="3" name="Text Placeholder 2">
            <a:extLst>
              <a:ext uri="{FF2B5EF4-FFF2-40B4-BE49-F238E27FC236}">
                <a16:creationId xmlns:a16="http://schemas.microsoft.com/office/drawing/2014/main" id="{BD5DA004-B3CF-4ED2-B139-2C413F7F6FFB}"/>
              </a:ext>
            </a:extLst>
          </p:cNvPr>
          <p:cNvSpPr>
            <a:spLocks noGrp="1"/>
          </p:cNvSpPr>
          <p:nvPr>
            <p:ph type="body" sz="quarter" idx="10"/>
          </p:nvPr>
        </p:nvSpPr>
        <p:spPr>
          <a:xfrm>
            <a:off x="275482" y="1212850"/>
            <a:ext cx="11887100" cy="2375971"/>
          </a:xfrm>
        </p:spPr>
        <p:txBody>
          <a:bodyPr/>
          <a:lstStyle/>
          <a:p>
            <a:r>
              <a:rPr lang="en-US" sz="2448" dirty="0">
                <a:latin typeface="+mn-lt"/>
              </a:rPr>
              <a:t>You can use the privileged endpoint (PEP) to monitor the progress of an Azure Stack Hub update run, and to resume a failed update run from the last successful step should the Azure Stack Hub portal become unavailable. </a:t>
            </a:r>
          </a:p>
          <a:p>
            <a:endParaRPr lang="en-US" sz="2448" dirty="0">
              <a:latin typeface="+mn-lt"/>
            </a:endParaRPr>
          </a:p>
          <a:p>
            <a:r>
              <a:rPr lang="en-US" sz="2448" dirty="0">
                <a:latin typeface="+mn-lt"/>
              </a:rPr>
              <a:t>Using the Azure Stack Hub portal is the recommended method to manage updates.</a:t>
            </a:r>
          </a:p>
          <a:p>
            <a:endParaRPr lang="en-US" sz="2040" dirty="0">
              <a:latin typeface="+mn-lt"/>
            </a:endParaRPr>
          </a:p>
        </p:txBody>
      </p:sp>
      <p:sp>
        <p:nvSpPr>
          <p:cNvPr id="4" name="TextBox 3">
            <a:extLst>
              <a:ext uri="{FF2B5EF4-FFF2-40B4-BE49-F238E27FC236}">
                <a16:creationId xmlns:a16="http://schemas.microsoft.com/office/drawing/2014/main" id="{088D20F8-A151-415E-80DC-0002A7014462}"/>
              </a:ext>
            </a:extLst>
          </p:cNvPr>
          <p:cNvSpPr txBox="1"/>
          <p:nvPr/>
        </p:nvSpPr>
        <p:spPr>
          <a:xfrm>
            <a:off x="605180" y="3344862"/>
            <a:ext cx="11226114" cy="3562770"/>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The </a:t>
            </a:r>
            <a:r>
              <a:rPr lang="en-US" sz="2400" b="1" dirty="0">
                <a:gradFill>
                  <a:gsLst>
                    <a:gs pos="2917">
                      <a:schemeClr val="tx1"/>
                    </a:gs>
                    <a:gs pos="30000">
                      <a:schemeClr val="tx1"/>
                    </a:gs>
                  </a:gsLst>
                  <a:lin ang="5400000" scaled="0"/>
                </a:gradFill>
                <a:latin typeface="Consolas" panose="020B0609020204030204" pitchFamily="49" charset="0"/>
              </a:rPr>
              <a:t>Get-</a:t>
            </a:r>
            <a:r>
              <a:rPr lang="en-US" sz="2400" b="1" dirty="0" err="1">
                <a:gradFill>
                  <a:gsLst>
                    <a:gs pos="2917">
                      <a:schemeClr val="tx1"/>
                    </a:gs>
                    <a:gs pos="30000">
                      <a:schemeClr val="tx1"/>
                    </a:gs>
                  </a:gsLst>
                  <a:lin ang="5400000" scaled="0"/>
                </a:gradFill>
                <a:latin typeface="Consolas" panose="020B0609020204030204" pitchFamily="49" charset="0"/>
              </a:rPr>
              <a:t>AzureStackUpdateStatus</a:t>
            </a:r>
            <a:r>
              <a:rPr lang="en-US" sz="2400" dirty="0">
                <a:gradFill>
                  <a:gsLst>
                    <a:gs pos="2917">
                      <a:schemeClr val="tx1"/>
                    </a:gs>
                    <a:gs pos="30000">
                      <a:schemeClr val="tx1"/>
                    </a:gs>
                  </a:gsLst>
                  <a:lin ang="5400000" scaled="0"/>
                </a:gradFill>
              </a:rPr>
              <a:t> cmdlet returns the status of the currently running, completed, or failed update. It provides the high-level status of the update operation and an XML document that describes both the current step and the corresponding state:</a:t>
            </a:r>
          </a:p>
          <a:p>
            <a:pPr>
              <a:lnSpc>
                <a:spcPct val="90000"/>
              </a:lnSpc>
              <a:spcAft>
                <a:spcPts val="600"/>
              </a:spcAft>
            </a:pPr>
            <a:endParaRPr lang="en-US" sz="2400" dirty="0">
              <a:gradFill>
                <a:gsLst>
                  <a:gs pos="2917">
                    <a:schemeClr val="tx1"/>
                  </a:gs>
                  <a:gs pos="30000">
                    <a:schemeClr val="tx1"/>
                  </a:gs>
                </a:gsLst>
                <a:lin ang="5400000" scaled="0"/>
              </a:gradFill>
            </a:endParaRPr>
          </a:p>
          <a:p>
            <a:pPr marL="541338" lvl="1" indent="0" defTabSz="932597">
              <a:lnSpc>
                <a:spcPct val="101000"/>
              </a:lnSpc>
            </a:pPr>
            <a:r>
              <a:rPr lang="en-US" dirty="0">
                <a:solidFill>
                  <a:srgbClr val="FF4500"/>
                </a:solidFill>
                <a:latin typeface="Consolas" panose="020B0609020204030204" pitchFamily="49" charset="0"/>
                <a:ea typeface="Calibri" panose="020F0502020204030204" pitchFamily="34" charset="0"/>
                <a:cs typeface="Lucida Console" panose="020B0609040504020204" pitchFamily="49" charset="0"/>
              </a:rPr>
              <a:t>$</a:t>
            </a:r>
            <a:r>
              <a:rPr lang="en-US" dirty="0" err="1">
                <a:solidFill>
                  <a:srgbClr val="FF4500"/>
                </a:solidFill>
                <a:latin typeface="Consolas" panose="020B0609020204030204" pitchFamily="49" charset="0"/>
                <a:ea typeface="Calibri" panose="020F0502020204030204" pitchFamily="34" charset="0"/>
                <a:cs typeface="Lucida Console" panose="020B0609040504020204" pitchFamily="49" charset="0"/>
              </a:rPr>
              <a:t>pepSession</a:t>
            </a:r>
            <a:r>
              <a:rPr lang="en-US" dirty="0">
                <a:solidFill>
                  <a:srgbClr val="353535"/>
                </a:solidFill>
                <a:latin typeface="Consolas" panose="020B0609020204030204" pitchFamily="49" charset="0"/>
                <a:ea typeface="Calibri" panose="020F0502020204030204" pitchFamily="34" charset="0"/>
                <a:cs typeface="Lucida Console" panose="020B0609040504020204" pitchFamily="49" charset="0"/>
              </a:rPr>
              <a:t> </a:t>
            </a:r>
            <a:r>
              <a:rPr lang="en-US" dirty="0">
                <a:solidFill>
                  <a:srgbClr val="A9A9A9"/>
                </a:solidFill>
                <a:latin typeface="Consolas" panose="020B0609020204030204" pitchFamily="49" charset="0"/>
                <a:ea typeface="Calibri" panose="020F0502020204030204" pitchFamily="34" charset="0"/>
                <a:cs typeface="Lucida Console" panose="020B0609040504020204" pitchFamily="49" charset="0"/>
              </a:rPr>
              <a:t>=</a:t>
            </a:r>
            <a:r>
              <a:rPr lang="en-US" dirty="0">
                <a:solidFill>
                  <a:srgbClr val="353535"/>
                </a:solidFill>
                <a:latin typeface="Consolas" panose="020B0609020204030204" pitchFamily="49" charset="0"/>
                <a:ea typeface="Calibri" panose="020F0502020204030204" pitchFamily="34" charset="0"/>
                <a:cs typeface="Lucida Console" panose="020B0609040504020204" pitchFamily="49" charset="0"/>
              </a:rPr>
              <a:t> </a:t>
            </a:r>
            <a:r>
              <a:rPr lang="en-US" dirty="0">
                <a:solidFill>
                  <a:srgbClr val="0000FF"/>
                </a:solidFill>
                <a:latin typeface="Consolas" panose="020B0609020204030204" pitchFamily="49" charset="0"/>
                <a:ea typeface="Calibri" panose="020F0502020204030204" pitchFamily="34" charset="0"/>
                <a:cs typeface="Lucida Console" panose="020B0609040504020204" pitchFamily="49" charset="0"/>
              </a:rPr>
              <a:t>New-</a:t>
            </a:r>
            <a:r>
              <a:rPr lang="en-US" dirty="0" err="1">
                <a:solidFill>
                  <a:srgbClr val="0000FF"/>
                </a:solidFill>
                <a:latin typeface="Consolas" panose="020B0609020204030204" pitchFamily="49" charset="0"/>
                <a:ea typeface="Calibri" panose="020F0502020204030204" pitchFamily="34" charset="0"/>
                <a:cs typeface="Lucida Console" panose="020B0609040504020204" pitchFamily="49" charset="0"/>
              </a:rPr>
              <a:t>PSSession</a:t>
            </a:r>
            <a:r>
              <a:rPr lang="en-US" dirty="0">
                <a:solidFill>
                  <a:srgbClr val="353535"/>
                </a:solidFill>
                <a:latin typeface="Consolas" panose="020B0609020204030204" pitchFamily="49" charset="0"/>
                <a:ea typeface="Calibri" panose="020F0502020204030204" pitchFamily="34" charset="0"/>
                <a:cs typeface="Lucida Console" panose="020B0609040504020204" pitchFamily="49" charset="0"/>
              </a:rPr>
              <a:t> </a:t>
            </a:r>
            <a:r>
              <a:rPr lang="en-US" dirty="0">
                <a:solidFill>
                  <a:srgbClr val="000080"/>
                </a:solidFill>
                <a:latin typeface="Consolas" panose="020B0609020204030204" pitchFamily="49" charset="0"/>
                <a:ea typeface="Calibri" panose="020F0502020204030204" pitchFamily="34" charset="0"/>
                <a:cs typeface="Lucida Console" panose="020B0609040504020204" pitchFamily="49" charset="0"/>
              </a:rPr>
              <a:t>-</a:t>
            </a:r>
            <a:r>
              <a:rPr lang="en-US" dirty="0" err="1">
                <a:solidFill>
                  <a:srgbClr val="000080"/>
                </a:solidFill>
                <a:latin typeface="Consolas" panose="020B0609020204030204" pitchFamily="49" charset="0"/>
                <a:ea typeface="Calibri" panose="020F0502020204030204" pitchFamily="34" charset="0"/>
                <a:cs typeface="Lucida Console" panose="020B0609040504020204" pitchFamily="49" charset="0"/>
              </a:rPr>
              <a:t>ComputerName</a:t>
            </a:r>
            <a:r>
              <a:rPr lang="en-US" dirty="0">
                <a:solidFill>
                  <a:srgbClr val="353535"/>
                </a:solidFill>
                <a:latin typeface="Consolas" panose="020B0609020204030204" pitchFamily="49" charset="0"/>
                <a:ea typeface="Calibri" panose="020F0502020204030204" pitchFamily="34" charset="0"/>
                <a:cs typeface="Lucida Console" panose="020B0609040504020204" pitchFamily="49" charset="0"/>
              </a:rPr>
              <a:t> </a:t>
            </a:r>
            <a:r>
              <a:rPr lang="en-US" dirty="0">
                <a:solidFill>
                  <a:srgbClr val="8A2BE2"/>
                </a:solidFill>
                <a:latin typeface="Consolas" panose="020B0609020204030204" pitchFamily="49" charset="0"/>
                <a:ea typeface="Calibri" panose="020F0502020204030204" pitchFamily="34" charset="0"/>
                <a:cs typeface="Lucida Console" panose="020B0609040504020204" pitchFamily="49" charset="0"/>
              </a:rPr>
              <a:t>Azs-ERCS01</a:t>
            </a:r>
            <a:r>
              <a:rPr lang="en-US" dirty="0">
                <a:solidFill>
                  <a:srgbClr val="353535"/>
                </a:solidFill>
                <a:latin typeface="Consolas" panose="020B0609020204030204" pitchFamily="49" charset="0"/>
                <a:ea typeface="Calibri" panose="020F0502020204030204" pitchFamily="34" charset="0"/>
                <a:cs typeface="Lucida Console" panose="020B0609040504020204" pitchFamily="49" charset="0"/>
              </a:rPr>
              <a:t> `</a:t>
            </a:r>
            <a:br>
              <a:rPr lang="en-US" dirty="0">
                <a:solidFill>
                  <a:srgbClr val="353535"/>
                </a:solidFill>
                <a:latin typeface="Consolas" panose="020B0609020204030204" pitchFamily="49" charset="0"/>
                <a:ea typeface="Calibri" panose="020F0502020204030204" pitchFamily="34" charset="0"/>
                <a:cs typeface="Lucida Console" panose="020B0609040504020204" pitchFamily="49" charset="0"/>
              </a:rPr>
            </a:br>
            <a:r>
              <a:rPr lang="en-US" dirty="0">
                <a:solidFill>
                  <a:srgbClr val="353535"/>
                </a:solidFill>
                <a:latin typeface="Consolas" panose="020B0609020204030204" pitchFamily="49" charset="0"/>
                <a:ea typeface="Calibri" panose="020F0502020204030204" pitchFamily="34" charset="0"/>
                <a:cs typeface="Lucida Console" panose="020B0609040504020204" pitchFamily="49" charset="0"/>
              </a:rPr>
              <a:t>			</a:t>
            </a:r>
            <a:r>
              <a:rPr lang="en-US" dirty="0">
                <a:solidFill>
                  <a:srgbClr val="000080"/>
                </a:solidFill>
                <a:latin typeface="Consolas" panose="020B0609020204030204" pitchFamily="49" charset="0"/>
                <a:ea typeface="Calibri" panose="020F0502020204030204" pitchFamily="34" charset="0"/>
                <a:cs typeface="Lucida Console" panose="020B0609040504020204" pitchFamily="49" charset="0"/>
              </a:rPr>
              <a:t>-</a:t>
            </a:r>
            <a:r>
              <a:rPr lang="en-US" dirty="0" err="1">
                <a:solidFill>
                  <a:srgbClr val="000080"/>
                </a:solidFill>
                <a:latin typeface="Consolas" panose="020B0609020204030204" pitchFamily="49" charset="0"/>
                <a:ea typeface="Calibri" panose="020F0502020204030204" pitchFamily="34" charset="0"/>
                <a:cs typeface="Lucida Console" panose="020B0609040504020204" pitchFamily="49" charset="0"/>
              </a:rPr>
              <a:t>ConfigurationName</a:t>
            </a:r>
            <a:r>
              <a:rPr lang="en-US" dirty="0">
                <a:solidFill>
                  <a:srgbClr val="353535"/>
                </a:solidFill>
                <a:latin typeface="Consolas" panose="020B0609020204030204" pitchFamily="49" charset="0"/>
                <a:ea typeface="Calibri" panose="020F0502020204030204" pitchFamily="34" charset="0"/>
                <a:cs typeface="Lucida Console" panose="020B0609040504020204" pitchFamily="49" charset="0"/>
              </a:rPr>
              <a:t> </a:t>
            </a:r>
            <a:r>
              <a:rPr lang="en-US" dirty="0" err="1">
                <a:solidFill>
                  <a:srgbClr val="8A2BE2"/>
                </a:solidFill>
                <a:latin typeface="Consolas" panose="020B0609020204030204" pitchFamily="49" charset="0"/>
                <a:ea typeface="Calibri" panose="020F0502020204030204" pitchFamily="34" charset="0"/>
                <a:cs typeface="Lucida Console" panose="020B0609040504020204" pitchFamily="49" charset="0"/>
              </a:rPr>
              <a:t>PrivilegedEndpoint</a:t>
            </a:r>
            <a:r>
              <a:rPr lang="en-US" dirty="0">
                <a:solidFill>
                  <a:srgbClr val="8A2BE2"/>
                </a:solidFill>
                <a:latin typeface="Consolas" panose="020B0609020204030204" pitchFamily="49" charset="0"/>
                <a:ea typeface="Calibri" panose="020F0502020204030204" pitchFamily="34" charset="0"/>
                <a:cs typeface="Lucida Console" panose="020B0609040504020204" pitchFamily="49" charset="0"/>
              </a:rPr>
              <a:t> `</a:t>
            </a:r>
            <a:r>
              <a:rPr lang="en-US" dirty="0">
                <a:solidFill>
                  <a:srgbClr val="353535"/>
                </a:solidFill>
                <a:latin typeface="Consolas" panose="020B0609020204030204" pitchFamily="49" charset="0"/>
                <a:ea typeface="Calibri" panose="020F0502020204030204" pitchFamily="34" charset="0"/>
                <a:cs typeface="Lucida Console" panose="020B0609040504020204" pitchFamily="49" charset="0"/>
              </a:rPr>
              <a:t> </a:t>
            </a:r>
            <a:br>
              <a:rPr lang="en-US" dirty="0">
                <a:solidFill>
                  <a:srgbClr val="353535"/>
                </a:solidFill>
                <a:latin typeface="Consolas" panose="020B0609020204030204" pitchFamily="49" charset="0"/>
                <a:ea typeface="Calibri" panose="020F0502020204030204" pitchFamily="34" charset="0"/>
                <a:cs typeface="Lucida Console" panose="020B0609040504020204" pitchFamily="49" charset="0"/>
              </a:rPr>
            </a:br>
            <a:r>
              <a:rPr lang="en-US" dirty="0">
                <a:solidFill>
                  <a:srgbClr val="000080"/>
                </a:solidFill>
                <a:latin typeface="Consolas" panose="020B0609020204030204" pitchFamily="49" charset="0"/>
                <a:ea typeface="Calibri" panose="020F0502020204030204" pitchFamily="34" charset="0"/>
                <a:cs typeface="Lucida Console" panose="020B0609040504020204" pitchFamily="49" charset="0"/>
              </a:rPr>
              <a:t>			-Credential</a:t>
            </a:r>
            <a:r>
              <a:rPr lang="en-US" dirty="0">
                <a:solidFill>
                  <a:srgbClr val="353535"/>
                </a:solidFill>
                <a:latin typeface="Consolas" panose="020B0609020204030204" pitchFamily="49" charset="0"/>
                <a:ea typeface="Calibri" panose="020F0502020204030204" pitchFamily="34" charset="0"/>
                <a:cs typeface="Lucida Console" panose="020B0609040504020204" pitchFamily="49" charset="0"/>
              </a:rPr>
              <a:t> (</a:t>
            </a:r>
            <a:r>
              <a:rPr lang="en-US" dirty="0">
                <a:solidFill>
                  <a:srgbClr val="0000FF"/>
                </a:solidFill>
                <a:latin typeface="Consolas" panose="020B0609020204030204" pitchFamily="49" charset="0"/>
                <a:ea typeface="Calibri" panose="020F0502020204030204" pitchFamily="34" charset="0"/>
                <a:cs typeface="Lucida Console" panose="020B0609040504020204" pitchFamily="49" charset="0"/>
              </a:rPr>
              <a:t>Get-Credential</a:t>
            </a:r>
            <a:r>
              <a:rPr lang="en-US" dirty="0">
                <a:solidFill>
                  <a:srgbClr val="353535"/>
                </a:solidFill>
                <a:latin typeface="Consolas" panose="020B0609020204030204" pitchFamily="49" charset="0"/>
                <a:ea typeface="Calibri" panose="020F0502020204030204" pitchFamily="34" charset="0"/>
                <a:cs typeface="Lucida Console" panose="020B0609040504020204" pitchFamily="49" charset="0"/>
              </a:rPr>
              <a:t>)</a:t>
            </a:r>
            <a:endParaRPr lang="en-US" dirty="0">
              <a:solidFill>
                <a:srgbClr val="353535"/>
              </a:solidFill>
              <a:latin typeface="Consolas" panose="020B0609020204030204" pitchFamily="49" charset="0"/>
              <a:ea typeface="Calibri" panose="020F0502020204030204" pitchFamily="34" charset="0"/>
              <a:cs typeface="Times New Roman" panose="02020603050405020304" pitchFamily="18" charset="0"/>
            </a:endParaRPr>
          </a:p>
          <a:p>
            <a:pPr marL="541338" lvl="1" indent="0" defTabSz="932597">
              <a:lnSpc>
                <a:spcPct val="101000"/>
              </a:lnSpc>
            </a:pPr>
            <a:r>
              <a:rPr lang="en-US" dirty="0">
                <a:solidFill>
                  <a:srgbClr val="0000FF"/>
                </a:solidFill>
                <a:latin typeface="Consolas" panose="020B0609020204030204" pitchFamily="49" charset="0"/>
                <a:ea typeface="Calibri" panose="020F0502020204030204" pitchFamily="34" charset="0"/>
                <a:cs typeface="Lucida Console" panose="020B0609040504020204" pitchFamily="49" charset="0"/>
              </a:rPr>
              <a:t>Invoke-Command</a:t>
            </a:r>
            <a:r>
              <a:rPr lang="en-US" dirty="0">
                <a:solidFill>
                  <a:srgbClr val="353535"/>
                </a:solidFill>
                <a:latin typeface="Consolas" panose="020B0609020204030204" pitchFamily="49" charset="0"/>
                <a:ea typeface="Calibri" panose="020F0502020204030204" pitchFamily="34" charset="0"/>
                <a:cs typeface="Lucida Console" panose="020B0609040504020204" pitchFamily="49" charset="0"/>
              </a:rPr>
              <a:t> </a:t>
            </a:r>
            <a:r>
              <a:rPr lang="en-US" dirty="0">
                <a:solidFill>
                  <a:srgbClr val="000080"/>
                </a:solidFill>
                <a:latin typeface="Consolas" panose="020B0609020204030204" pitchFamily="49" charset="0"/>
                <a:ea typeface="Calibri" panose="020F0502020204030204" pitchFamily="34" charset="0"/>
                <a:cs typeface="Lucida Console" panose="020B0609040504020204" pitchFamily="49" charset="0"/>
              </a:rPr>
              <a:t>-Session</a:t>
            </a:r>
            <a:r>
              <a:rPr lang="en-US" dirty="0">
                <a:solidFill>
                  <a:srgbClr val="353535"/>
                </a:solidFill>
                <a:latin typeface="Consolas" panose="020B0609020204030204" pitchFamily="49" charset="0"/>
                <a:ea typeface="Calibri" panose="020F0502020204030204" pitchFamily="34" charset="0"/>
                <a:cs typeface="Lucida Console" panose="020B0609040504020204" pitchFamily="49" charset="0"/>
              </a:rPr>
              <a:t> </a:t>
            </a:r>
            <a:r>
              <a:rPr lang="en-US" dirty="0">
                <a:solidFill>
                  <a:srgbClr val="FF4500"/>
                </a:solidFill>
                <a:latin typeface="Consolas" panose="020B0609020204030204" pitchFamily="49" charset="0"/>
                <a:ea typeface="Calibri" panose="020F0502020204030204" pitchFamily="34" charset="0"/>
                <a:cs typeface="Lucida Console" panose="020B0609040504020204" pitchFamily="49" charset="0"/>
              </a:rPr>
              <a:t>$</a:t>
            </a:r>
            <a:r>
              <a:rPr lang="en-US" dirty="0" err="1">
                <a:solidFill>
                  <a:srgbClr val="FF4500"/>
                </a:solidFill>
                <a:latin typeface="Consolas" panose="020B0609020204030204" pitchFamily="49" charset="0"/>
                <a:ea typeface="Calibri" panose="020F0502020204030204" pitchFamily="34" charset="0"/>
                <a:cs typeface="Lucida Console" panose="020B0609040504020204" pitchFamily="49" charset="0"/>
              </a:rPr>
              <a:t>pepSession</a:t>
            </a:r>
            <a:r>
              <a:rPr lang="en-US" dirty="0">
                <a:solidFill>
                  <a:srgbClr val="353535"/>
                </a:solidFill>
                <a:latin typeface="Consolas" panose="020B0609020204030204" pitchFamily="49" charset="0"/>
                <a:ea typeface="Calibri" panose="020F0502020204030204" pitchFamily="34" charset="0"/>
                <a:cs typeface="Lucida Console" panose="020B0609040504020204" pitchFamily="49" charset="0"/>
              </a:rPr>
              <a:t> </a:t>
            </a:r>
            <a:r>
              <a:rPr lang="en-US" dirty="0">
                <a:solidFill>
                  <a:srgbClr val="000080"/>
                </a:solidFill>
                <a:latin typeface="Consolas" panose="020B0609020204030204" pitchFamily="49" charset="0"/>
                <a:ea typeface="Calibri" panose="020F0502020204030204" pitchFamily="34" charset="0"/>
                <a:cs typeface="Lucida Console" panose="020B0609040504020204" pitchFamily="49" charset="0"/>
              </a:rPr>
              <a:t>-</a:t>
            </a:r>
            <a:r>
              <a:rPr lang="en-US" dirty="0" err="1">
                <a:solidFill>
                  <a:srgbClr val="000080"/>
                </a:solidFill>
                <a:latin typeface="Consolas" panose="020B0609020204030204" pitchFamily="49" charset="0"/>
                <a:ea typeface="Calibri" panose="020F0502020204030204" pitchFamily="34" charset="0"/>
                <a:cs typeface="Lucida Console" panose="020B0609040504020204" pitchFamily="49" charset="0"/>
              </a:rPr>
              <a:t>ScriptBlock</a:t>
            </a:r>
            <a:r>
              <a:rPr lang="en-US" dirty="0">
                <a:solidFill>
                  <a:srgbClr val="353535"/>
                </a:solidFill>
                <a:latin typeface="Consolas" panose="020B0609020204030204" pitchFamily="49" charset="0"/>
                <a:ea typeface="Calibri" panose="020F0502020204030204" pitchFamily="34" charset="0"/>
                <a:cs typeface="Lucida Console" panose="020B0609040504020204" pitchFamily="49" charset="0"/>
              </a:rPr>
              <a:t> { </a:t>
            </a:r>
            <a:r>
              <a:rPr lang="en-US" dirty="0">
                <a:solidFill>
                  <a:srgbClr val="0000FF"/>
                </a:solidFill>
                <a:latin typeface="Consolas" panose="020B0609020204030204" pitchFamily="49" charset="0"/>
                <a:ea typeface="Calibri" panose="020F0502020204030204" pitchFamily="34" charset="0"/>
                <a:cs typeface="Lucida Console" panose="020B0609040504020204" pitchFamily="49" charset="0"/>
              </a:rPr>
              <a:t>Get-</a:t>
            </a:r>
            <a:r>
              <a:rPr lang="en-US" dirty="0" err="1">
                <a:solidFill>
                  <a:srgbClr val="0000FF"/>
                </a:solidFill>
                <a:latin typeface="Consolas" panose="020B0609020204030204" pitchFamily="49" charset="0"/>
                <a:ea typeface="Calibri" panose="020F0502020204030204" pitchFamily="34" charset="0"/>
                <a:cs typeface="Lucida Console" panose="020B0609040504020204" pitchFamily="49" charset="0"/>
              </a:rPr>
              <a:t>AzureStackUpdateStatus</a:t>
            </a:r>
            <a:r>
              <a:rPr lang="en-US" dirty="0">
                <a:solidFill>
                  <a:srgbClr val="353535"/>
                </a:solidFill>
                <a:latin typeface="Consolas" panose="020B0609020204030204" pitchFamily="49" charset="0"/>
                <a:ea typeface="Calibri" panose="020F0502020204030204" pitchFamily="34" charset="0"/>
                <a:cs typeface="Lucida Console" panose="020B0609040504020204" pitchFamily="49" charset="0"/>
              </a:rPr>
              <a:t> }</a:t>
            </a:r>
          </a:p>
          <a:p>
            <a:pPr>
              <a:lnSpc>
                <a:spcPct val="90000"/>
              </a:lnSpc>
              <a:spcAft>
                <a:spcPts val="600"/>
              </a:spcAft>
            </a:pP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919601886"/>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60FAD1-C61D-4770-99CE-BFA0F7E49EB5}"/>
              </a:ext>
            </a:extLst>
          </p:cNvPr>
          <p:cNvSpPr>
            <a:spLocks noGrp="1"/>
          </p:cNvSpPr>
          <p:nvPr>
            <p:ph type="title"/>
          </p:nvPr>
        </p:nvSpPr>
        <p:spPr/>
        <p:txBody>
          <a:bodyPr/>
          <a:lstStyle/>
          <a:p>
            <a:r>
              <a:rPr lang="en-US" dirty="0"/>
              <a:t>Resume updates</a:t>
            </a:r>
          </a:p>
        </p:txBody>
      </p:sp>
      <p:sp>
        <p:nvSpPr>
          <p:cNvPr id="3" name="Text Placeholder 2">
            <a:extLst>
              <a:ext uri="{FF2B5EF4-FFF2-40B4-BE49-F238E27FC236}">
                <a16:creationId xmlns:a16="http://schemas.microsoft.com/office/drawing/2014/main" id="{85B46710-B77E-44D1-8065-505448B32873}"/>
              </a:ext>
            </a:extLst>
          </p:cNvPr>
          <p:cNvSpPr>
            <a:spLocks noGrp="1"/>
          </p:cNvSpPr>
          <p:nvPr>
            <p:ph type="body" sz="quarter" idx="10"/>
          </p:nvPr>
        </p:nvSpPr>
        <p:spPr>
          <a:xfrm>
            <a:off x="275482" y="1212850"/>
            <a:ext cx="11887100" cy="1201867"/>
          </a:xfrm>
        </p:spPr>
        <p:txBody>
          <a:bodyPr/>
          <a:lstStyle/>
          <a:p>
            <a:r>
              <a:rPr lang="en-US" sz="2448" dirty="0">
                <a:latin typeface="+mn-lt"/>
              </a:rPr>
              <a:t>If the update fails, it can be resumed from where it left off through the Portal or the Privileged Endpoint (PEP). In certain scenarios, you may have to complete mitigation steps before you resume the update.</a:t>
            </a:r>
          </a:p>
        </p:txBody>
      </p:sp>
      <p:sp>
        <p:nvSpPr>
          <p:cNvPr id="12" name="Rectangle 11">
            <a:extLst>
              <a:ext uri="{FF2B5EF4-FFF2-40B4-BE49-F238E27FC236}">
                <a16:creationId xmlns:a16="http://schemas.microsoft.com/office/drawing/2014/main" id="{791ABC55-AA31-439D-B4E1-366CC4C26533}"/>
              </a:ext>
            </a:extLst>
          </p:cNvPr>
          <p:cNvSpPr/>
          <p:nvPr/>
        </p:nvSpPr>
        <p:spPr>
          <a:xfrm>
            <a:off x="693737" y="5213606"/>
            <a:ext cx="11049000" cy="397481"/>
          </a:xfrm>
          <a:prstGeom prst="rect">
            <a:avLst/>
          </a:prstGeom>
        </p:spPr>
        <p:txBody>
          <a:bodyPr wrap="square">
            <a:spAutoFit/>
          </a:bodyPr>
          <a:lstStyle/>
          <a:p>
            <a:pPr defTabSz="932597">
              <a:lnSpc>
                <a:spcPct val="101000"/>
              </a:lnSpc>
            </a:pPr>
            <a:r>
              <a:rPr lang="en-US" sz="2040" dirty="0">
                <a:solidFill>
                  <a:srgbClr val="353535"/>
                </a:solidFill>
                <a:latin typeface="Consolas" panose="020B0609020204030204" pitchFamily="49" charset="0"/>
                <a:ea typeface="Calibri" panose="020F0502020204030204" pitchFamily="34" charset="0"/>
                <a:cs typeface="Lucida Console" panose="020B0609040504020204" pitchFamily="49" charset="0"/>
              </a:rPr>
              <a:t>  </a:t>
            </a:r>
            <a:endParaRPr lang="en-US" sz="2040" dirty="0">
              <a:solidFill>
                <a:srgbClr val="353535"/>
              </a:solidFill>
              <a:latin typeface="Consolas" panose="020B0609020204030204" pitchFamily="49" charset="0"/>
              <a:ea typeface="Calibri" panose="020F0502020204030204" pitchFamily="34" charset="0"/>
              <a:cs typeface="Times New Roman" panose="02020603050405020304" pitchFamily="18" charset="0"/>
            </a:endParaRPr>
          </a:p>
        </p:txBody>
      </p:sp>
      <p:graphicFrame>
        <p:nvGraphicFramePr>
          <p:cNvPr id="4" name="Table 4">
            <a:extLst>
              <a:ext uri="{FF2B5EF4-FFF2-40B4-BE49-F238E27FC236}">
                <a16:creationId xmlns:a16="http://schemas.microsoft.com/office/drawing/2014/main" id="{7DC91C47-0AC7-4130-8DA4-4BB4190B3489}"/>
              </a:ext>
            </a:extLst>
          </p:cNvPr>
          <p:cNvGraphicFramePr>
            <a:graphicFrameLocks noGrp="1"/>
          </p:cNvGraphicFramePr>
          <p:nvPr>
            <p:extLst>
              <p:ext uri="{D42A27DB-BD31-4B8C-83A1-F6EECF244321}">
                <p14:modId xmlns:p14="http://schemas.microsoft.com/office/powerpoint/2010/main" val="874570027"/>
              </p:ext>
            </p:extLst>
          </p:nvPr>
        </p:nvGraphicFramePr>
        <p:xfrm>
          <a:off x="427037" y="2389505"/>
          <a:ext cx="11315700" cy="4309745"/>
        </p:xfrm>
        <a:graphic>
          <a:graphicData uri="http://schemas.openxmlformats.org/drawingml/2006/table">
            <a:tbl>
              <a:tblPr>
                <a:tableStyleId>{2D5ABB26-0587-4C30-8999-92F81FD0307C}</a:tableStyleId>
              </a:tblPr>
              <a:tblGrid>
                <a:gridCol w="11315700">
                  <a:extLst>
                    <a:ext uri="{9D8B030D-6E8A-4147-A177-3AD203B41FA5}">
                      <a16:colId xmlns:a16="http://schemas.microsoft.com/office/drawing/2014/main" val="3483883894"/>
                    </a:ext>
                  </a:extLst>
                </a:gridCol>
              </a:tblGrid>
              <a:tr h="1753235">
                <a:tc>
                  <a:txBody>
                    <a:bodyPr/>
                    <a:lstStyle/>
                    <a:p>
                      <a:endParaRPr lang="en-US" sz="1800" b="1" dirty="0"/>
                    </a:p>
                    <a:p>
                      <a:pPr marL="541338" indent="-342900"/>
                      <a:r>
                        <a:rPr lang="en-US" sz="1800" b="1" dirty="0"/>
                        <a:t>Portal</a:t>
                      </a:r>
                    </a:p>
                    <a:p>
                      <a:pPr marL="541338" indent="-342900">
                        <a:buFont typeface="Arial" panose="020B0604020202020204" pitchFamily="34" charset="0"/>
                        <a:buChar char="•"/>
                      </a:pPr>
                      <a:r>
                        <a:rPr lang="en-US" sz="1800" dirty="0"/>
                        <a:t>Navigate to the pane of the update run details</a:t>
                      </a:r>
                    </a:p>
                    <a:p>
                      <a:pPr marL="541338" indent="-342900">
                        <a:buFont typeface="Arial" panose="020B0604020202020204" pitchFamily="34" charset="0"/>
                        <a:buChar char="•"/>
                      </a:pPr>
                      <a:r>
                        <a:rPr lang="en-US" sz="1800" dirty="0"/>
                        <a:t>Click </a:t>
                      </a:r>
                      <a:r>
                        <a:rPr lang="en-US" sz="1800" b="1" dirty="0"/>
                        <a:t>Resume</a:t>
                      </a:r>
                    </a:p>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89421967"/>
                  </a:ext>
                </a:extLst>
              </a:tr>
              <a:tr h="2311918">
                <a:tc>
                  <a:txBody>
                    <a:bodyPr/>
                    <a:lstStyle/>
                    <a:p>
                      <a:endParaRPr lang="en-US" sz="1800" b="1" dirty="0"/>
                    </a:p>
                    <a:p>
                      <a:pPr marL="541338" indent="-349250"/>
                      <a:r>
                        <a:rPr lang="en-US" sz="1800" b="1" dirty="0"/>
                        <a:t>PowerShell Command</a:t>
                      </a:r>
                    </a:p>
                    <a:p>
                      <a:pPr marL="192088" indent="0">
                        <a:buFont typeface="Arial" panose="020B0604020202020204" pitchFamily="34" charset="0"/>
                        <a:buNone/>
                      </a:pPr>
                      <a:r>
                        <a:rPr lang="en-US" sz="1800" dirty="0">
                          <a:gradFill>
                            <a:gsLst>
                              <a:gs pos="2917">
                                <a:schemeClr val="tx1"/>
                              </a:gs>
                              <a:gs pos="30000">
                                <a:schemeClr val="tx1"/>
                              </a:gs>
                            </a:gsLst>
                            <a:lin ang="5400000" scaled="0"/>
                          </a:gradFill>
                        </a:rPr>
                        <a:t>The </a:t>
                      </a:r>
                      <a:r>
                        <a:rPr lang="en-US" sz="1800" b="1" dirty="0">
                          <a:gradFill>
                            <a:gsLst>
                              <a:gs pos="2917">
                                <a:schemeClr val="tx1"/>
                              </a:gs>
                              <a:gs pos="30000">
                                <a:schemeClr val="tx1"/>
                              </a:gs>
                            </a:gsLst>
                            <a:lin ang="5400000" scaled="0"/>
                          </a:gradFill>
                          <a:latin typeface="Consolas" panose="020B0609020204030204" pitchFamily="49" charset="0"/>
                        </a:rPr>
                        <a:t>Resume-</a:t>
                      </a:r>
                      <a:r>
                        <a:rPr lang="en-US" sz="1800" b="1" dirty="0" err="1">
                          <a:gradFill>
                            <a:gsLst>
                              <a:gs pos="2917">
                                <a:schemeClr val="tx1"/>
                              </a:gs>
                              <a:gs pos="30000">
                                <a:schemeClr val="tx1"/>
                              </a:gs>
                            </a:gsLst>
                            <a:lin ang="5400000" scaled="0"/>
                          </a:gradFill>
                          <a:latin typeface="Consolas" panose="020B0609020204030204" pitchFamily="49" charset="0"/>
                        </a:rPr>
                        <a:t>AzureStackUpdate</a:t>
                      </a:r>
                      <a:r>
                        <a:rPr lang="en-US" sz="1800" dirty="0">
                          <a:gradFill>
                            <a:gsLst>
                              <a:gs pos="2917">
                                <a:schemeClr val="tx1"/>
                              </a:gs>
                              <a:gs pos="30000">
                                <a:schemeClr val="tx1"/>
                              </a:gs>
                            </a:gsLst>
                            <a:lin ang="5400000" scaled="0"/>
                          </a:gradFill>
                        </a:rPr>
                        <a:t> cmdlet resumes the current update installation from the point it failed. </a:t>
                      </a:r>
                      <a:endParaRPr lang="en-US" sz="1800" dirty="0">
                        <a:latin typeface="Consolas" panose="020B0609020204030204" pitchFamily="49" charset="0"/>
                      </a:endParaRPr>
                    </a:p>
                    <a:p>
                      <a:endParaRPr lang="en-GB" dirty="0"/>
                    </a:p>
                    <a:p>
                      <a:pPr marL="541338" lvl="1" indent="0" defTabSz="932597">
                        <a:lnSpc>
                          <a:spcPct val="101000"/>
                        </a:lnSpc>
                      </a:pPr>
                      <a:r>
                        <a:rPr lang="en-US" sz="1800" dirty="0">
                          <a:solidFill>
                            <a:srgbClr val="FF4500"/>
                          </a:solidFill>
                          <a:latin typeface="Consolas" panose="020B0609020204030204" pitchFamily="49" charset="0"/>
                        </a:rPr>
                        <a:t>$</a:t>
                      </a:r>
                      <a:r>
                        <a:rPr lang="en-US" sz="1800" dirty="0" err="1">
                          <a:solidFill>
                            <a:srgbClr val="FF4500"/>
                          </a:solidFill>
                          <a:latin typeface="Consolas" panose="020B0609020204030204" pitchFamily="49" charset="0"/>
                        </a:rPr>
                        <a:t>pepSession</a:t>
                      </a:r>
                      <a:r>
                        <a:rPr lang="en-US" sz="1800" dirty="0">
                          <a:solidFill>
                            <a:srgbClr val="353535"/>
                          </a:solidFill>
                          <a:latin typeface="Consolas" panose="020B0609020204030204" pitchFamily="49" charset="0"/>
                        </a:rPr>
                        <a:t> </a:t>
                      </a:r>
                      <a:r>
                        <a:rPr lang="en-US" sz="1800" dirty="0">
                          <a:solidFill>
                            <a:srgbClr val="A9A9A9"/>
                          </a:solidFill>
                          <a:latin typeface="Consolas" panose="020B0609020204030204" pitchFamily="49" charset="0"/>
                        </a:rPr>
                        <a:t>=</a:t>
                      </a:r>
                      <a:r>
                        <a:rPr lang="en-US" sz="1800" dirty="0">
                          <a:solidFill>
                            <a:srgbClr val="353535"/>
                          </a:solidFill>
                          <a:latin typeface="Consolas" panose="020B0609020204030204" pitchFamily="49" charset="0"/>
                        </a:rPr>
                        <a:t> </a:t>
                      </a:r>
                      <a:r>
                        <a:rPr lang="en-US" sz="1800" dirty="0">
                          <a:solidFill>
                            <a:srgbClr val="0000FF"/>
                          </a:solidFill>
                          <a:latin typeface="Consolas" panose="020B0609020204030204" pitchFamily="49" charset="0"/>
                        </a:rPr>
                        <a:t>New-</a:t>
                      </a:r>
                      <a:r>
                        <a:rPr lang="en-US" sz="1800" dirty="0" err="1">
                          <a:solidFill>
                            <a:srgbClr val="0000FF"/>
                          </a:solidFill>
                          <a:latin typeface="Consolas" panose="020B0609020204030204" pitchFamily="49" charset="0"/>
                        </a:rPr>
                        <a:t>PSSession</a:t>
                      </a:r>
                      <a:r>
                        <a:rPr lang="en-US" sz="1800" dirty="0">
                          <a:solidFill>
                            <a:srgbClr val="353535"/>
                          </a:solidFill>
                          <a:latin typeface="Consolas" panose="020B0609020204030204" pitchFamily="49" charset="0"/>
                        </a:rPr>
                        <a:t> </a:t>
                      </a:r>
                      <a:r>
                        <a:rPr lang="en-US" sz="1800" dirty="0">
                          <a:solidFill>
                            <a:srgbClr val="000080"/>
                          </a:solidFill>
                          <a:latin typeface="Consolas" panose="020B0609020204030204" pitchFamily="49" charset="0"/>
                        </a:rPr>
                        <a:t>-</a:t>
                      </a:r>
                      <a:r>
                        <a:rPr lang="en-US" sz="1800" dirty="0" err="1">
                          <a:solidFill>
                            <a:srgbClr val="000080"/>
                          </a:solidFill>
                          <a:latin typeface="Consolas" panose="020B0609020204030204" pitchFamily="49" charset="0"/>
                        </a:rPr>
                        <a:t>ComputerName</a:t>
                      </a:r>
                      <a:r>
                        <a:rPr lang="en-US" sz="1800" dirty="0">
                          <a:solidFill>
                            <a:srgbClr val="353535"/>
                          </a:solidFill>
                          <a:latin typeface="Consolas" panose="020B0609020204030204" pitchFamily="49" charset="0"/>
                        </a:rPr>
                        <a:t> </a:t>
                      </a:r>
                      <a:r>
                        <a:rPr lang="en-US" sz="1800" dirty="0">
                          <a:solidFill>
                            <a:srgbClr val="8A2BE2"/>
                          </a:solidFill>
                          <a:latin typeface="Consolas" panose="020B0609020204030204" pitchFamily="49" charset="0"/>
                        </a:rPr>
                        <a:t>Azs-ERCS01</a:t>
                      </a:r>
                      <a:r>
                        <a:rPr lang="en-US" sz="1800" dirty="0">
                          <a:solidFill>
                            <a:srgbClr val="353535"/>
                          </a:solidFill>
                          <a:latin typeface="Consolas" panose="020B0609020204030204" pitchFamily="49" charset="0"/>
                        </a:rPr>
                        <a:t> `</a:t>
                      </a:r>
                      <a:br>
                        <a:rPr lang="en-US" sz="1800" dirty="0">
                          <a:solidFill>
                            <a:srgbClr val="353535"/>
                          </a:solidFill>
                          <a:latin typeface="Consolas" panose="020B0609020204030204" pitchFamily="49" charset="0"/>
                        </a:rPr>
                      </a:br>
                      <a:r>
                        <a:rPr lang="en-US" sz="1800" dirty="0">
                          <a:solidFill>
                            <a:srgbClr val="353535"/>
                          </a:solidFill>
                          <a:latin typeface="Consolas" panose="020B0609020204030204" pitchFamily="49" charset="0"/>
                        </a:rPr>
                        <a:t>			</a:t>
                      </a:r>
                      <a:r>
                        <a:rPr lang="en-US" sz="1800" dirty="0">
                          <a:solidFill>
                            <a:srgbClr val="000080"/>
                          </a:solidFill>
                          <a:latin typeface="Consolas" panose="020B0609020204030204" pitchFamily="49" charset="0"/>
                        </a:rPr>
                        <a:t>-</a:t>
                      </a:r>
                      <a:r>
                        <a:rPr lang="en-US" sz="1800" dirty="0" err="1">
                          <a:solidFill>
                            <a:srgbClr val="000080"/>
                          </a:solidFill>
                          <a:latin typeface="Consolas" panose="020B0609020204030204" pitchFamily="49" charset="0"/>
                        </a:rPr>
                        <a:t>ConfigurationName</a:t>
                      </a:r>
                      <a:r>
                        <a:rPr lang="en-US" sz="1800" dirty="0">
                          <a:solidFill>
                            <a:srgbClr val="353535"/>
                          </a:solidFill>
                          <a:latin typeface="Consolas" panose="020B0609020204030204" pitchFamily="49" charset="0"/>
                        </a:rPr>
                        <a:t> </a:t>
                      </a:r>
                      <a:r>
                        <a:rPr lang="en-US" sz="1800" dirty="0" err="1">
                          <a:solidFill>
                            <a:srgbClr val="8A2BE2"/>
                          </a:solidFill>
                          <a:latin typeface="Consolas" panose="020B0609020204030204" pitchFamily="49" charset="0"/>
                        </a:rPr>
                        <a:t>PrivilegedEndpoint</a:t>
                      </a:r>
                      <a:r>
                        <a:rPr lang="en-US" sz="1800" dirty="0">
                          <a:solidFill>
                            <a:srgbClr val="8A2BE2"/>
                          </a:solidFill>
                          <a:latin typeface="Consolas" panose="020B0609020204030204" pitchFamily="49" charset="0"/>
                        </a:rPr>
                        <a:t> `</a:t>
                      </a:r>
                      <a:r>
                        <a:rPr lang="en-US" sz="1800" dirty="0">
                          <a:solidFill>
                            <a:srgbClr val="353535"/>
                          </a:solidFill>
                          <a:latin typeface="Consolas" panose="020B0609020204030204" pitchFamily="49" charset="0"/>
                        </a:rPr>
                        <a:t> </a:t>
                      </a:r>
                      <a:br>
                        <a:rPr lang="en-US" sz="1800" dirty="0">
                          <a:solidFill>
                            <a:srgbClr val="353535"/>
                          </a:solidFill>
                          <a:latin typeface="Consolas" panose="020B0609020204030204" pitchFamily="49" charset="0"/>
                        </a:rPr>
                      </a:br>
                      <a:r>
                        <a:rPr lang="en-US" sz="1800" dirty="0">
                          <a:solidFill>
                            <a:srgbClr val="000080"/>
                          </a:solidFill>
                          <a:latin typeface="Consolas" panose="020B0609020204030204" pitchFamily="49" charset="0"/>
                        </a:rPr>
                        <a:t>			-Credential</a:t>
                      </a:r>
                      <a:r>
                        <a:rPr lang="en-US" sz="1800" dirty="0">
                          <a:solidFill>
                            <a:srgbClr val="353535"/>
                          </a:solidFill>
                          <a:latin typeface="Consolas" panose="020B0609020204030204" pitchFamily="49" charset="0"/>
                        </a:rPr>
                        <a:t> (</a:t>
                      </a:r>
                      <a:r>
                        <a:rPr lang="en-US" sz="1800" dirty="0">
                          <a:solidFill>
                            <a:srgbClr val="0000FF"/>
                          </a:solidFill>
                          <a:latin typeface="Consolas" panose="020B0609020204030204" pitchFamily="49" charset="0"/>
                        </a:rPr>
                        <a:t>Get-Credential</a:t>
                      </a:r>
                      <a:r>
                        <a:rPr lang="en-US" sz="1800" dirty="0">
                          <a:solidFill>
                            <a:srgbClr val="353535"/>
                          </a:solidFill>
                          <a:latin typeface="Consolas" panose="020B0609020204030204" pitchFamily="49" charset="0"/>
                        </a:rPr>
                        <a:t>)</a:t>
                      </a:r>
                    </a:p>
                    <a:p>
                      <a:pPr marL="541338" lvl="1" indent="0" defTabSz="932597">
                        <a:lnSpc>
                          <a:spcPct val="101000"/>
                        </a:lnSpc>
                      </a:pPr>
                      <a:r>
                        <a:rPr lang="en-US" sz="1800" dirty="0">
                          <a:solidFill>
                            <a:srgbClr val="0000FF"/>
                          </a:solidFill>
                          <a:latin typeface="Consolas" panose="020B0609020204030204" pitchFamily="49" charset="0"/>
                        </a:rPr>
                        <a:t>Invoke-Command</a:t>
                      </a:r>
                      <a:r>
                        <a:rPr lang="en-US" sz="1800" dirty="0">
                          <a:solidFill>
                            <a:srgbClr val="353535"/>
                          </a:solidFill>
                          <a:latin typeface="Consolas" panose="020B0609020204030204" pitchFamily="49" charset="0"/>
                        </a:rPr>
                        <a:t> </a:t>
                      </a:r>
                      <a:r>
                        <a:rPr lang="en-US" sz="1800" dirty="0">
                          <a:solidFill>
                            <a:srgbClr val="000080"/>
                          </a:solidFill>
                          <a:latin typeface="Consolas" panose="020B0609020204030204" pitchFamily="49" charset="0"/>
                        </a:rPr>
                        <a:t>-Session</a:t>
                      </a:r>
                      <a:r>
                        <a:rPr lang="en-US" sz="1800" dirty="0">
                          <a:solidFill>
                            <a:srgbClr val="353535"/>
                          </a:solidFill>
                          <a:latin typeface="Consolas" panose="020B0609020204030204" pitchFamily="49" charset="0"/>
                        </a:rPr>
                        <a:t> </a:t>
                      </a:r>
                      <a:r>
                        <a:rPr lang="en-US" sz="1800" dirty="0">
                          <a:solidFill>
                            <a:srgbClr val="FF4500"/>
                          </a:solidFill>
                          <a:latin typeface="Consolas" panose="020B0609020204030204" pitchFamily="49" charset="0"/>
                        </a:rPr>
                        <a:t>$</a:t>
                      </a:r>
                      <a:r>
                        <a:rPr lang="en-US" sz="1800" dirty="0" err="1">
                          <a:solidFill>
                            <a:srgbClr val="FF4500"/>
                          </a:solidFill>
                          <a:latin typeface="Consolas" panose="020B0609020204030204" pitchFamily="49" charset="0"/>
                        </a:rPr>
                        <a:t>pepSession</a:t>
                      </a:r>
                      <a:r>
                        <a:rPr lang="en-US" sz="1800" dirty="0">
                          <a:solidFill>
                            <a:srgbClr val="353535"/>
                          </a:solidFill>
                          <a:latin typeface="Consolas" panose="020B0609020204030204" pitchFamily="49" charset="0"/>
                        </a:rPr>
                        <a:t> </a:t>
                      </a:r>
                      <a:r>
                        <a:rPr lang="en-US" sz="1800" dirty="0">
                          <a:solidFill>
                            <a:srgbClr val="000080"/>
                          </a:solidFill>
                          <a:latin typeface="Consolas" panose="020B0609020204030204" pitchFamily="49" charset="0"/>
                        </a:rPr>
                        <a:t>-</a:t>
                      </a:r>
                      <a:r>
                        <a:rPr lang="en-US" sz="1800" dirty="0" err="1">
                          <a:solidFill>
                            <a:srgbClr val="000080"/>
                          </a:solidFill>
                          <a:latin typeface="Consolas" panose="020B0609020204030204" pitchFamily="49" charset="0"/>
                        </a:rPr>
                        <a:t>ScriptBlock</a:t>
                      </a:r>
                      <a:r>
                        <a:rPr lang="en-US" sz="1800" dirty="0">
                          <a:solidFill>
                            <a:srgbClr val="353535"/>
                          </a:solidFill>
                          <a:latin typeface="Consolas" panose="020B0609020204030204" pitchFamily="49" charset="0"/>
                        </a:rPr>
                        <a:t> { </a:t>
                      </a:r>
                      <a:r>
                        <a:rPr lang="en-US" sz="1800" dirty="0">
                          <a:solidFill>
                            <a:srgbClr val="0000FF"/>
                          </a:solidFill>
                          <a:latin typeface="Consolas" panose="020B0609020204030204" pitchFamily="49" charset="0"/>
                        </a:rPr>
                        <a:t>Resume-</a:t>
                      </a:r>
                      <a:r>
                        <a:rPr lang="en-US" sz="1800" dirty="0" err="1">
                          <a:solidFill>
                            <a:srgbClr val="0000FF"/>
                          </a:solidFill>
                          <a:latin typeface="Consolas" panose="020B0609020204030204" pitchFamily="49" charset="0"/>
                        </a:rPr>
                        <a:t>AzureStackUpdate</a:t>
                      </a:r>
                      <a:r>
                        <a:rPr lang="en-US" sz="1800" dirty="0">
                          <a:solidFill>
                            <a:srgbClr val="353535"/>
                          </a:solidFill>
                          <a:latin typeface="Consolas" panose="020B0609020204030204" pitchFamily="49" charset="0"/>
                        </a:rPr>
                        <a:t> }</a:t>
                      </a:r>
                    </a:p>
                    <a:p>
                      <a:pPr lvl="1" defTabSz="932597">
                        <a:lnSpc>
                          <a:spcPct val="101000"/>
                        </a:lnSpc>
                      </a:pPr>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2488790"/>
                  </a:ext>
                </a:extLst>
              </a:tr>
            </a:tbl>
          </a:graphicData>
        </a:graphic>
      </p:graphicFrame>
      <p:pic>
        <p:nvPicPr>
          <p:cNvPr id="13" name="Picture 12">
            <a:extLst>
              <a:ext uri="{FF2B5EF4-FFF2-40B4-BE49-F238E27FC236}">
                <a16:creationId xmlns:a16="http://schemas.microsoft.com/office/drawing/2014/main" id="{AA0D8D41-E16D-41B2-A70D-712AEC06F6E5}"/>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7285037" y="2588445"/>
            <a:ext cx="3195291" cy="1310178"/>
          </a:xfrm>
          <a:prstGeom prst="rect">
            <a:avLst/>
          </a:prstGeom>
          <a:noFill/>
          <a:ln>
            <a:noFill/>
          </a:ln>
        </p:spPr>
      </p:pic>
    </p:spTree>
    <p:extLst>
      <p:ext uri="{BB962C8B-B14F-4D97-AF65-F5344CB8AC3E}">
        <p14:creationId xmlns:p14="http://schemas.microsoft.com/office/powerpoint/2010/main" val="1495532345"/>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998" dirty="0">
                <a:gradFill>
                  <a:gsLst>
                    <a:gs pos="2917">
                      <a:schemeClr val="tx1"/>
                    </a:gs>
                    <a:gs pos="30000">
                      <a:schemeClr val="tx1"/>
                    </a:gs>
                  </a:gsLst>
                  <a:lin ang="5400000" scaled="0"/>
                </a:gradFill>
                <a:cs typeface="Segoe UI Light" panose="020B0502040204020203" pitchFamily="34" charset="0"/>
              </a:rPr>
              <a:t>Azure Stack Hub Patch and Update Recap</a:t>
            </a:r>
          </a:p>
        </p:txBody>
      </p:sp>
      <p:sp>
        <p:nvSpPr>
          <p:cNvPr id="7" name="Text Placeholder 6">
            <a:extLst>
              <a:ext uri="{FF2B5EF4-FFF2-40B4-BE49-F238E27FC236}">
                <a16:creationId xmlns:a16="http://schemas.microsoft.com/office/drawing/2014/main" id="{2402EA8E-412F-4ED0-88DA-EE3D933B241C}"/>
              </a:ext>
            </a:extLst>
          </p:cNvPr>
          <p:cNvSpPr>
            <a:spLocks noGrp="1"/>
          </p:cNvSpPr>
          <p:nvPr>
            <p:ph type="body" sz="quarter" idx="10"/>
          </p:nvPr>
        </p:nvSpPr>
        <p:spPr>
          <a:xfrm>
            <a:off x="550316" y="1048472"/>
            <a:ext cx="8360582" cy="5949321"/>
          </a:xfrm>
        </p:spPr>
        <p:txBody>
          <a:bodyPr/>
          <a:lstStyle/>
          <a:p>
            <a:r>
              <a:rPr lang="en-GB" sz="2800" dirty="0"/>
              <a:t>Updates are released multiple times per year</a:t>
            </a:r>
          </a:p>
          <a:p>
            <a:endParaRPr lang="en-US" sz="1400" dirty="0"/>
          </a:p>
          <a:p>
            <a:r>
              <a:rPr lang="en-US" sz="2800" dirty="0"/>
              <a:t>Support policy: </a:t>
            </a:r>
            <a:r>
              <a:rPr lang="en-US" sz="2800" i="1" dirty="0"/>
              <a:t>N – 2 (e.g. 2008, 2005, 2002)</a:t>
            </a:r>
          </a:p>
          <a:p>
            <a:endParaRPr lang="en-US" sz="1400" i="1" dirty="0"/>
          </a:p>
          <a:p>
            <a:r>
              <a:rPr lang="en-US" sz="2800" dirty="0"/>
              <a:t>Updates include Security payload, new capabilities, bug fixes</a:t>
            </a:r>
          </a:p>
          <a:p>
            <a:endParaRPr lang="en-US" sz="1400" dirty="0"/>
          </a:p>
          <a:p>
            <a:r>
              <a:rPr lang="en-US" sz="2800" dirty="0"/>
              <a:t>Updates are non-cumulative </a:t>
            </a:r>
          </a:p>
          <a:p>
            <a:endParaRPr lang="en-US" sz="1400" dirty="0"/>
          </a:p>
          <a:p>
            <a:r>
              <a:rPr lang="en-US" sz="2800" dirty="0"/>
              <a:t>Hotfixes are issued as needed and are cumulative</a:t>
            </a:r>
          </a:p>
          <a:p>
            <a:endParaRPr lang="en-US" sz="1400" dirty="0"/>
          </a:p>
          <a:p>
            <a:r>
              <a:rPr lang="en-US" sz="2800" dirty="0"/>
              <a:t>Firmware updates are applied in a separate pass</a:t>
            </a:r>
          </a:p>
          <a:p>
            <a:r>
              <a:rPr lang="en-US" sz="2800" dirty="0"/>
              <a:t>**Read release notes***</a:t>
            </a:r>
          </a:p>
        </p:txBody>
      </p:sp>
      <p:grpSp>
        <p:nvGrpSpPr>
          <p:cNvPr id="19" name="Group 18">
            <a:extLst>
              <a:ext uri="{FF2B5EF4-FFF2-40B4-BE49-F238E27FC236}">
                <a16:creationId xmlns:a16="http://schemas.microsoft.com/office/drawing/2014/main" id="{FF93E8CC-BDE2-48BF-B17A-678574ECEC45}"/>
              </a:ext>
            </a:extLst>
          </p:cNvPr>
          <p:cNvGrpSpPr/>
          <p:nvPr/>
        </p:nvGrpSpPr>
        <p:grpSpPr>
          <a:xfrm>
            <a:off x="8735906" y="2406054"/>
            <a:ext cx="3582282" cy="2491473"/>
            <a:chOff x="6069330" y="912208"/>
            <a:chExt cx="1809750" cy="1406521"/>
          </a:xfrm>
        </p:grpSpPr>
        <p:sp>
          <p:nvSpPr>
            <p:cNvPr id="3" name="TextBox 2">
              <a:extLst>
                <a:ext uri="{FF2B5EF4-FFF2-40B4-BE49-F238E27FC236}">
                  <a16:creationId xmlns:a16="http://schemas.microsoft.com/office/drawing/2014/main" id="{1631F645-38FE-4EF7-A249-8D383AD86774}"/>
                </a:ext>
              </a:extLst>
            </p:cNvPr>
            <p:cNvSpPr txBox="1"/>
            <p:nvPr/>
          </p:nvSpPr>
          <p:spPr>
            <a:xfrm>
              <a:off x="6979920" y="912208"/>
              <a:ext cx="899160" cy="180753"/>
            </a:xfrm>
            <a:prstGeom prst="rect">
              <a:avLst/>
            </a:prstGeom>
            <a:noFill/>
            <a:ln>
              <a:solidFill>
                <a:schemeClr val="accent1"/>
              </a:solidFill>
            </a:ln>
          </p:spPr>
          <p:txBody>
            <a:bodyPr wrap="square" lIns="0" tIns="0" rIns="0" bIns="0" rtlCol="0" anchor="ctr">
              <a:spAutoFit/>
            </a:bodyPr>
            <a:lstStyle/>
            <a:p>
              <a:pPr algn="ctr"/>
              <a:r>
                <a:rPr lang="en-US" sz="2040">
                  <a:gradFill>
                    <a:gsLst>
                      <a:gs pos="2917">
                        <a:schemeClr val="tx1"/>
                      </a:gs>
                      <a:gs pos="30000">
                        <a:schemeClr val="tx1"/>
                      </a:gs>
                    </a:gsLst>
                    <a:lin ang="5400000" scaled="0"/>
                  </a:gradFill>
                </a:rPr>
                <a:t>Year</a:t>
              </a:r>
            </a:p>
          </p:txBody>
        </p:sp>
        <p:sp>
          <p:nvSpPr>
            <p:cNvPr id="9" name="Rectangle 8">
              <a:extLst>
                <a:ext uri="{FF2B5EF4-FFF2-40B4-BE49-F238E27FC236}">
                  <a16:creationId xmlns:a16="http://schemas.microsoft.com/office/drawing/2014/main" id="{CF5F6EFF-F59D-48ED-A505-CB801B8B3320}"/>
                </a:ext>
              </a:extLst>
            </p:cNvPr>
            <p:cNvSpPr/>
            <p:nvPr/>
          </p:nvSpPr>
          <p:spPr bwMode="auto">
            <a:xfrm>
              <a:off x="6351270" y="1373347"/>
              <a:ext cx="579120" cy="505619"/>
            </a:xfrm>
            <a:prstGeom prst="rect">
              <a:avLst/>
            </a:prstGeom>
            <a:no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r>
                <a:rPr lang="en-US" sz="3672" dirty="0">
                  <a:solidFill>
                    <a:schemeClr val="tx1"/>
                  </a:solidFill>
                </a:rPr>
                <a:t>20</a:t>
              </a:r>
            </a:p>
          </p:txBody>
        </p:sp>
        <p:sp>
          <p:nvSpPr>
            <p:cNvPr id="11" name="Rectangle 10">
              <a:extLst>
                <a:ext uri="{FF2B5EF4-FFF2-40B4-BE49-F238E27FC236}">
                  <a16:creationId xmlns:a16="http://schemas.microsoft.com/office/drawing/2014/main" id="{8B798F2C-1BDC-4CD2-AEC3-CDB1BC5D6FBC}"/>
                </a:ext>
              </a:extLst>
            </p:cNvPr>
            <p:cNvSpPr/>
            <p:nvPr/>
          </p:nvSpPr>
          <p:spPr bwMode="auto">
            <a:xfrm>
              <a:off x="7033260" y="1373347"/>
              <a:ext cx="579120" cy="505619"/>
            </a:xfrm>
            <a:prstGeom prst="rect">
              <a:avLst/>
            </a:prstGeom>
            <a:no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r>
                <a:rPr lang="en-US" sz="3672" dirty="0">
                  <a:solidFill>
                    <a:schemeClr val="tx1"/>
                  </a:solidFill>
                </a:rPr>
                <a:t>08</a:t>
              </a:r>
            </a:p>
          </p:txBody>
        </p:sp>
        <p:cxnSp>
          <p:nvCxnSpPr>
            <p:cNvPr id="13" name="Connector: Elbow 12">
              <a:extLst>
                <a:ext uri="{FF2B5EF4-FFF2-40B4-BE49-F238E27FC236}">
                  <a16:creationId xmlns:a16="http://schemas.microsoft.com/office/drawing/2014/main" id="{839970EF-E5FD-4B26-80D2-6093A55F54B7}"/>
                </a:ext>
              </a:extLst>
            </p:cNvPr>
            <p:cNvCxnSpPr>
              <a:cxnSpLocks/>
              <a:stCxn id="9" idx="0"/>
              <a:endCxn id="3" idx="1"/>
            </p:cNvCxnSpPr>
            <p:nvPr/>
          </p:nvCxnSpPr>
          <p:spPr>
            <a:xfrm rot="5400000" flipH="1" flipV="1">
              <a:off x="6624994" y="1018422"/>
              <a:ext cx="370762" cy="339090"/>
            </a:xfrm>
            <a:prstGeom prst="bentConnector2">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D1FFD1F8-F705-4274-AAF0-189AA4B7B57C}"/>
                </a:ext>
              </a:extLst>
            </p:cNvPr>
            <p:cNvSpPr txBox="1"/>
            <p:nvPr/>
          </p:nvSpPr>
          <p:spPr>
            <a:xfrm>
              <a:off x="6069330" y="2137976"/>
              <a:ext cx="899160" cy="180753"/>
            </a:xfrm>
            <a:prstGeom prst="rect">
              <a:avLst/>
            </a:prstGeom>
            <a:noFill/>
            <a:ln>
              <a:solidFill>
                <a:schemeClr val="accent1"/>
              </a:solidFill>
            </a:ln>
          </p:spPr>
          <p:txBody>
            <a:bodyPr wrap="square" lIns="0" tIns="0" rIns="0" bIns="0" rtlCol="0" anchor="ctr">
              <a:spAutoFit/>
            </a:bodyPr>
            <a:lstStyle/>
            <a:p>
              <a:pPr algn="ctr"/>
              <a:r>
                <a:rPr lang="en-US" sz="2040">
                  <a:gradFill>
                    <a:gsLst>
                      <a:gs pos="2917">
                        <a:schemeClr val="tx1"/>
                      </a:gs>
                      <a:gs pos="30000">
                        <a:schemeClr val="tx1"/>
                      </a:gs>
                    </a:gsLst>
                    <a:lin ang="5400000" scaled="0"/>
                  </a:gradFill>
                </a:rPr>
                <a:t>Month</a:t>
              </a:r>
            </a:p>
          </p:txBody>
        </p:sp>
        <p:cxnSp>
          <p:nvCxnSpPr>
            <p:cNvPr id="18" name="Connector: Elbow 17">
              <a:extLst>
                <a:ext uri="{FF2B5EF4-FFF2-40B4-BE49-F238E27FC236}">
                  <a16:creationId xmlns:a16="http://schemas.microsoft.com/office/drawing/2014/main" id="{623CF613-A098-4AF1-A620-DF309CEF10B8}"/>
                </a:ext>
              </a:extLst>
            </p:cNvPr>
            <p:cNvCxnSpPr>
              <a:stCxn id="11" idx="2"/>
              <a:endCxn id="15" idx="3"/>
            </p:cNvCxnSpPr>
            <p:nvPr/>
          </p:nvCxnSpPr>
          <p:spPr>
            <a:xfrm rot="5400000">
              <a:off x="6970962" y="1876494"/>
              <a:ext cx="349387" cy="354330"/>
            </a:xfrm>
            <a:prstGeom prst="bentConnector2">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9204275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animEffect transition="in" filter="fade">
                                      <p:cBhvr>
                                        <p:cTn id="7" dur="500"/>
                                        <p:tgtEl>
                                          <p:spTgt spid="7">
                                            <p:txEl>
                                              <p:pRg st="2" end="2"/>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animEffect transition="in" filter="fade">
                                      <p:cBhvr>
                                        <p:cTn id="11" dur="500"/>
                                        <p:tgtEl>
                                          <p:spTgt spid="7">
                                            <p:txEl>
                                              <p:pRg st="4" end="4"/>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7">
                                            <p:txEl>
                                              <p:pRg st="6" end="6"/>
                                            </p:txEl>
                                          </p:spTgt>
                                        </p:tgtEl>
                                        <p:attrNameLst>
                                          <p:attrName>style.visibility</p:attrName>
                                        </p:attrNameLst>
                                      </p:cBhvr>
                                      <p:to>
                                        <p:strVal val="visible"/>
                                      </p:to>
                                    </p:set>
                                    <p:animEffect transition="in" filter="fade">
                                      <p:cBhvr>
                                        <p:cTn id="15" dur="500"/>
                                        <p:tgtEl>
                                          <p:spTgt spid="7">
                                            <p:txEl>
                                              <p:pRg st="6" end="6"/>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7">
                                            <p:txEl>
                                              <p:pRg st="8" end="8"/>
                                            </p:txEl>
                                          </p:spTgt>
                                        </p:tgtEl>
                                        <p:attrNameLst>
                                          <p:attrName>style.visibility</p:attrName>
                                        </p:attrNameLst>
                                      </p:cBhvr>
                                      <p:to>
                                        <p:strVal val="visible"/>
                                      </p:to>
                                    </p:set>
                                    <p:animEffect transition="in" filter="fade">
                                      <p:cBhvr>
                                        <p:cTn id="19" dur="500"/>
                                        <p:tgtEl>
                                          <p:spTgt spid="7">
                                            <p:txEl>
                                              <p:pRg st="8" end="8"/>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7">
                                            <p:txEl>
                                              <p:pRg st="10" end="10"/>
                                            </p:txEl>
                                          </p:spTgt>
                                        </p:tgtEl>
                                        <p:attrNameLst>
                                          <p:attrName>style.visibility</p:attrName>
                                        </p:attrNameLst>
                                      </p:cBhvr>
                                      <p:to>
                                        <p:strVal val="visible"/>
                                      </p:to>
                                    </p:set>
                                    <p:animEffect transition="in" filter="fade">
                                      <p:cBhvr>
                                        <p:cTn id="23" dur="500"/>
                                        <p:tgtEl>
                                          <p:spTgt spid="7">
                                            <p:txEl>
                                              <p:pRg st="10" end="10"/>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7">
                                            <p:txEl>
                                              <p:pRg st="11" end="11"/>
                                            </p:txEl>
                                          </p:spTgt>
                                        </p:tgtEl>
                                        <p:attrNameLst>
                                          <p:attrName>style.visibility</p:attrName>
                                        </p:attrNameLst>
                                      </p:cBhvr>
                                      <p:to>
                                        <p:strVal val="visible"/>
                                      </p:to>
                                    </p:set>
                                    <p:animEffect transition="in" filter="fade">
                                      <p:cBhvr>
                                        <p:cTn id="28" dur="500"/>
                                        <p:tgtEl>
                                          <p:spTgt spid="7">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353535"/>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D1CEE6-E9DB-4206-936E-440E0891470A}"/>
              </a:ext>
            </a:extLst>
          </p:cNvPr>
          <p:cNvPicPr>
            <a:picLocks noChangeAspect="1"/>
          </p:cNvPicPr>
          <p:nvPr/>
        </p:nvPicPr>
        <p:blipFill>
          <a:blip r:embed="rId3"/>
          <a:stretch>
            <a:fillRect/>
          </a:stretch>
        </p:blipFill>
        <p:spPr>
          <a:xfrm>
            <a:off x="6259551" y="-1093407"/>
            <a:ext cx="877900" cy="877900"/>
          </a:xfrm>
          <a:prstGeom prst="rect">
            <a:avLst/>
          </a:prstGeom>
        </p:spPr>
      </p:pic>
      <p:sp>
        <p:nvSpPr>
          <p:cNvPr id="4" name="Title 3">
            <a:extLst>
              <a:ext uri="{FF2B5EF4-FFF2-40B4-BE49-F238E27FC236}">
                <a16:creationId xmlns:a16="http://schemas.microsoft.com/office/drawing/2014/main" id="{0E41941E-AD9C-4E8B-BEBD-2158DCC78996}"/>
              </a:ext>
            </a:extLst>
          </p:cNvPr>
          <p:cNvSpPr txBox="1">
            <a:spLocks/>
          </p:cNvSpPr>
          <p:nvPr/>
        </p:nvSpPr>
        <p:spPr>
          <a:xfrm>
            <a:off x="274638" y="2862262"/>
            <a:ext cx="11887200" cy="1181862"/>
          </a:xfrm>
          <a:prstGeom prst="rect">
            <a:avLst/>
          </a:prstGeom>
          <a:noFill/>
        </p:spPr>
        <p:txBody>
          <a:bodyPr vert="horz" wrap="square" lIns="146304" tIns="91440" rIns="146304" bIns="91440" rtlCol="0" anchor="t" anchorCtr="0">
            <a:spAutoFit/>
          </a:bodyPr>
          <a:lstStyle>
            <a:lvl1pPr algn="l" defTabSz="932742" rtl="0" eaLnBrk="1" latinLnBrk="0" hangingPunct="1">
              <a:lnSpc>
                <a:spcPct val="90000"/>
              </a:lnSpc>
              <a:spcBef>
                <a:spcPct val="0"/>
              </a:spcBef>
              <a:buNone/>
              <a:defRPr lang="en-US" sz="7200" b="0" kern="1200" cap="none" spc="-100" baseline="0">
                <a:ln w="3175">
                  <a:noFill/>
                </a:ln>
                <a:gradFill>
                  <a:gsLst>
                    <a:gs pos="100000">
                      <a:schemeClr val="tx1"/>
                    </a:gs>
                    <a:gs pos="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7200" b="0" i="0" u="none" strike="noStrike" kern="1200" cap="none" spc="-100" normalizeH="0" baseline="0" noProof="0" dirty="0">
                <a:ln w="3175">
                  <a:noFill/>
                </a:ln>
                <a:gradFill>
                  <a:gsLst>
                    <a:gs pos="100000">
                      <a:srgbClr val="FFFFFF"/>
                    </a:gs>
                    <a:gs pos="0">
                      <a:srgbClr val="FFFFFF"/>
                    </a:gs>
                  </a:gsLst>
                  <a:lin ang="5400000" scaled="0"/>
                </a:gradFill>
                <a:effectLst/>
                <a:uLnTx/>
                <a:uFillTx/>
                <a:latin typeface="Segoe UI Light"/>
                <a:ea typeface="+mn-ea"/>
                <a:cs typeface="Segoe UI" pitchFamily="34" charset="0"/>
              </a:rPr>
              <a:t>Troubleshooting</a:t>
            </a:r>
          </a:p>
        </p:txBody>
      </p:sp>
    </p:spTree>
    <p:extLst>
      <p:ext uri="{BB962C8B-B14F-4D97-AF65-F5344CB8AC3E}">
        <p14:creationId xmlns:p14="http://schemas.microsoft.com/office/powerpoint/2010/main" val="600493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F7A31E5-9E5E-4A67-AB7C-B6F66B23A3B4}"/>
              </a:ext>
            </a:extLst>
          </p:cNvPr>
          <p:cNvSpPr>
            <a:spLocks noGrp="1"/>
          </p:cNvSpPr>
          <p:nvPr>
            <p:ph type="title"/>
          </p:nvPr>
        </p:nvSpPr>
        <p:spPr/>
        <p:txBody>
          <a:bodyPr/>
          <a:lstStyle/>
          <a:p>
            <a:r>
              <a:rPr lang="en-US" dirty="0"/>
              <a:t>Analyze update logs (1 of 2)</a:t>
            </a:r>
          </a:p>
        </p:txBody>
      </p:sp>
      <p:sp>
        <p:nvSpPr>
          <p:cNvPr id="4" name="Text Placeholder 3">
            <a:extLst>
              <a:ext uri="{FF2B5EF4-FFF2-40B4-BE49-F238E27FC236}">
                <a16:creationId xmlns:a16="http://schemas.microsoft.com/office/drawing/2014/main" id="{4B2891A3-0EC4-4686-BF56-FF4AB558CD72}"/>
              </a:ext>
            </a:extLst>
          </p:cNvPr>
          <p:cNvSpPr>
            <a:spLocks noGrp="1"/>
          </p:cNvSpPr>
          <p:nvPr>
            <p:ph type="body" sz="quarter" idx="10"/>
          </p:nvPr>
        </p:nvSpPr>
        <p:spPr>
          <a:xfrm>
            <a:off x="274639" y="1347845"/>
            <a:ext cx="7390556" cy="1348061"/>
          </a:xfrm>
        </p:spPr>
        <p:txBody>
          <a:bodyPr/>
          <a:lstStyle/>
          <a:p>
            <a:r>
              <a:rPr lang="en-US" sz="2800" dirty="0"/>
              <a:t>Azure Stack Hub allows us to download the logfiles for all succeeded and failed updates per update run.</a:t>
            </a:r>
          </a:p>
        </p:txBody>
      </p:sp>
      <p:sp>
        <p:nvSpPr>
          <p:cNvPr id="2" name="Rectangle 1">
            <a:extLst>
              <a:ext uri="{FF2B5EF4-FFF2-40B4-BE49-F238E27FC236}">
                <a16:creationId xmlns:a16="http://schemas.microsoft.com/office/drawing/2014/main" id="{8A35EDE9-BB8A-4E98-8F74-9FC46019943C}"/>
              </a:ext>
            </a:extLst>
          </p:cNvPr>
          <p:cNvSpPr/>
          <p:nvPr/>
        </p:nvSpPr>
        <p:spPr>
          <a:xfrm>
            <a:off x="655637" y="4419899"/>
            <a:ext cx="5291910" cy="1896763"/>
          </a:xfrm>
          <a:prstGeom prst="rect">
            <a:avLst/>
          </a:prstGeom>
        </p:spPr>
        <p:txBody>
          <a:bodyPr wrap="square">
            <a:spAutoFit/>
          </a:bodyPr>
          <a:lstStyle/>
          <a:p>
            <a:pPr defTabSz="932597">
              <a:lnSpc>
                <a:spcPct val="105000"/>
              </a:lnSpc>
            </a:pPr>
            <a:r>
              <a:rPr lang="en-US" sz="1836" dirty="0">
                <a:solidFill>
                  <a:srgbClr val="A82D00"/>
                </a:solidFill>
                <a:latin typeface="Consolas" panose="020B0609020204030204" pitchFamily="49" charset="0"/>
                <a:ea typeface="Calibri" panose="020F0502020204030204" pitchFamily="34" charset="0"/>
                <a:cs typeface="Lucida Console" panose="020B0609040504020204" pitchFamily="49" charset="0"/>
              </a:rPr>
              <a:t>$json</a:t>
            </a:r>
            <a:r>
              <a:rPr lang="en-US" sz="1836" dirty="0">
                <a:solidFill>
                  <a:srgbClr val="353535"/>
                </a:solidFill>
                <a:latin typeface="Consolas" panose="020B0609020204030204" pitchFamily="49" charset="0"/>
                <a:ea typeface="Calibri" panose="020F0502020204030204" pitchFamily="34" charset="0"/>
                <a:cs typeface="Lucida Console" panose="020B0609040504020204" pitchFamily="49" charset="0"/>
              </a:rPr>
              <a:t> </a:t>
            </a:r>
            <a:r>
              <a:rPr lang="en-US" sz="1836" dirty="0">
                <a:solidFill>
                  <a:srgbClr val="696969"/>
                </a:solidFill>
                <a:latin typeface="Consolas" panose="020B0609020204030204" pitchFamily="49" charset="0"/>
                <a:ea typeface="Calibri" panose="020F0502020204030204" pitchFamily="34" charset="0"/>
                <a:cs typeface="Lucida Console" panose="020B0609040504020204" pitchFamily="49" charset="0"/>
              </a:rPr>
              <a:t>=</a:t>
            </a:r>
            <a:r>
              <a:rPr lang="en-US" sz="1836" dirty="0">
                <a:solidFill>
                  <a:srgbClr val="353535"/>
                </a:solidFill>
                <a:latin typeface="Consolas" panose="020B0609020204030204" pitchFamily="49" charset="0"/>
                <a:ea typeface="Calibri" panose="020F0502020204030204" pitchFamily="34" charset="0"/>
                <a:cs typeface="Lucida Console" panose="020B0609040504020204" pitchFamily="49" charset="0"/>
              </a:rPr>
              <a:t> </a:t>
            </a:r>
            <a:r>
              <a:rPr lang="en-US" sz="1836" dirty="0">
                <a:solidFill>
                  <a:srgbClr val="0000FF"/>
                </a:solidFill>
                <a:latin typeface="Consolas" panose="020B0609020204030204" pitchFamily="49" charset="0"/>
                <a:ea typeface="Calibri" panose="020F0502020204030204" pitchFamily="34" charset="0"/>
                <a:cs typeface="Lucida Console" panose="020B0609040504020204" pitchFamily="49" charset="0"/>
              </a:rPr>
              <a:t>Get-Content</a:t>
            </a:r>
            <a:r>
              <a:rPr lang="en-US" sz="1836" dirty="0">
                <a:solidFill>
                  <a:srgbClr val="353535"/>
                </a:solidFill>
                <a:latin typeface="Consolas" panose="020B0609020204030204" pitchFamily="49" charset="0"/>
                <a:ea typeface="Calibri" panose="020F0502020204030204" pitchFamily="34" charset="0"/>
                <a:cs typeface="Lucida Console" panose="020B0609040504020204" pitchFamily="49" charset="0"/>
              </a:rPr>
              <a:t> </a:t>
            </a:r>
            <a:r>
              <a:rPr lang="en-US" sz="1836" dirty="0">
                <a:solidFill>
                  <a:srgbClr val="8A2BE2"/>
                </a:solidFill>
                <a:latin typeface="Consolas" panose="020B0609020204030204" pitchFamily="49" charset="0"/>
                <a:ea typeface="Calibri" panose="020F0502020204030204" pitchFamily="34" charset="0"/>
                <a:cs typeface="Lucida Console" panose="020B0609040504020204" pitchFamily="49" charset="0"/>
              </a:rPr>
              <a:t>C:\Updatelogs_4848628f-0f78-4b3f-9258-50728254a202.json</a:t>
            </a:r>
            <a:r>
              <a:rPr lang="en-US" sz="1836" dirty="0">
                <a:solidFill>
                  <a:srgbClr val="353535"/>
                </a:solidFill>
                <a:latin typeface="Consolas" panose="020B0609020204030204" pitchFamily="49" charset="0"/>
                <a:ea typeface="Calibri" panose="020F0502020204030204" pitchFamily="34" charset="0"/>
                <a:cs typeface="Lucida Console" panose="020B0609040504020204" pitchFamily="49" charset="0"/>
              </a:rPr>
              <a:t> </a:t>
            </a:r>
            <a:r>
              <a:rPr lang="en-US" sz="1836" dirty="0">
                <a:solidFill>
                  <a:srgbClr val="696969"/>
                </a:solidFill>
                <a:latin typeface="Consolas" panose="020B0609020204030204" pitchFamily="49" charset="0"/>
                <a:ea typeface="Calibri" panose="020F0502020204030204" pitchFamily="34" charset="0"/>
                <a:cs typeface="Lucida Console" panose="020B0609040504020204" pitchFamily="49" charset="0"/>
              </a:rPr>
              <a:t>|</a:t>
            </a:r>
            <a:r>
              <a:rPr lang="en-US" sz="1836" dirty="0">
                <a:solidFill>
                  <a:srgbClr val="353535"/>
                </a:solidFill>
                <a:latin typeface="Consolas" panose="020B0609020204030204" pitchFamily="49" charset="0"/>
                <a:ea typeface="Calibri" panose="020F0502020204030204" pitchFamily="34" charset="0"/>
                <a:cs typeface="Lucida Console" panose="020B0609040504020204" pitchFamily="49" charset="0"/>
              </a:rPr>
              <a:t> </a:t>
            </a:r>
            <a:r>
              <a:rPr lang="en-US" sz="1836" dirty="0" err="1">
                <a:solidFill>
                  <a:srgbClr val="0000FF"/>
                </a:solidFill>
                <a:latin typeface="Consolas" panose="020B0609020204030204" pitchFamily="49" charset="0"/>
                <a:ea typeface="Calibri" panose="020F0502020204030204" pitchFamily="34" charset="0"/>
                <a:cs typeface="Lucida Console" panose="020B0609040504020204" pitchFamily="49" charset="0"/>
              </a:rPr>
              <a:t>ConvertFrom</a:t>
            </a:r>
            <a:r>
              <a:rPr lang="en-US" sz="1836" dirty="0">
                <a:solidFill>
                  <a:srgbClr val="0000FF"/>
                </a:solidFill>
                <a:latin typeface="Consolas" panose="020B0609020204030204" pitchFamily="49" charset="0"/>
                <a:ea typeface="Calibri" panose="020F0502020204030204" pitchFamily="34" charset="0"/>
                <a:cs typeface="Lucida Console" panose="020B0609040504020204" pitchFamily="49" charset="0"/>
              </a:rPr>
              <a:t>-Json</a:t>
            </a:r>
            <a:endParaRPr lang="en-US" sz="2856" dirty="0">
              <a:solidFill>
                <a:srgbClr val="353535"/>
              </a:solidFill>
              <a:latin typeface="Calibri" panose="020F0502020204030204" pitchFamily="34" charset="0"/>
              <a:ea typeface="Calibri" panose="020F0502020204030204" pitchFamily="34" charset="0"/>
              <a:cs typeface="Times New Roman" panose="02020603050405020304" pitchFamily="18" charset="0"/>
            </a:endParaRPr>
          </a:p>
          <a:p>
            <a:pPr defTabSz="932597">
              <a:lnSpc>
                <a:spcPct val="105000"/>
              </a:lnSpc>
            </a:pPr>
            <a:r>
              <a:rPr lang="en-US" sz="1836" dirty="0">
                <a:solidFill>
                  <a:srgbClr val="353535"/>
                </a:solidFill>
                <a:latin typeface="Consolas" panose="020B0609020204030204" pitchFamily="49" charset="0"/>
                <a:ea typeface="Calibri" panose="020F0502020204030204" pitchFamily="34" charset="0"/>
                <a:cs typeface="Lucida Console" panose="020B0609040504020204" pitchFamily="49" charset="0"/>
              </a:rPr>
              <a:t> </a:t>
            </a:r>
            <a:endParaRPr lang="en-US" sz="2856" dirty="0">
              <a:solidFill>
                <a:srgbClr val="353535"/>
              </a:solidFill>
              <a:latin typeface="Calibri" panose="020F0502020204030204" pitchFamily="34" charset="0"/>
              <a:ea typeface="Calibri" panose="020F0502020204030204" pitchFamily="34" charset="0"/>
              <a:cs typeface="Times New Roman" panose="02020603050405020304" pitchFamily="18" charset="0"/>
            </a:endParaRPr>
          </a:p>
          <a:p>
            <a:pPr defTabSz="932597">
              <a:lnSpc>
                <a:spcPct val="105000"/>
              </a:lnSpc>
            </a:pPr>
            <a:r>
              <a:rPr lang="en-US" sz="1836" dirty="0">
                <a:solidFill>
                  <a:srgbClr val="006400"/>
                </a:solidFill>
                <a:latin typeface="Consolas" panose="020B0609020204030204" pitchFamily="49" charset="0"/>
                <a:ea typeface="Calibri" panose="020F0502020204030204" pitchFamily="34" charset="0"/>
                <a:cs typeface="Lucida Console" panose="020B0609040504020204" pitchFamily="49" charset="0"/>
              </a:rPr>
              <a:t># Get top-level steps</a:t>
            </a:r>
            <a:endParaRPr lang="en-US" sz="2856" dirty="0">
              <a:solidFill>
                <a:srgbClr val="353535"/>
              </a:solidFill>
              <a:latin typeface="Calibri" panose="020F0502020204030204" pitchFamily="34" charset="0"/>
              <a:ea typeface="Calibri" panose="020F0502020204030204" pitchFamily="34" charset="0"/>
              <a:cs typeface="Times New Roman" panose="02020603050405020304" pitchFamily="18" charset="0"/>
            </a:endParaRPr>
          </a:p>
          <a:p>
            <a:pPr defTabSz="932597">
              <a:lnSpc>
                <a:spcPct val="105000"/>
              </a:lnSpc>
            </a:pPr>
            <a:r>
              <a:rPr lang="en-US" sz="1836" dirty="0">
                <a:solidFill>
                  <a:srgbClr val="A82D00"/>
                </a:solidFill>
                <a:latin typeface="Consolas" panose="020B0609020204030204" pitchFamily="49" charset="0"/>
                <a:ea typeface="Calibri" panose="020F0502020204030204" pitchFamily="34" charset="0"/>
                <a:cs typeface="Lucida Console" panose="020B0609040504020204" pitchFamily="49" charset="0"/>
              </a:rPr>
              <a:t>$</a:t>
            </a:r>
            <a:r>
              <a:rPr lang="en-US" sz="1836" dirty="0" err="1">
                <a:solidFill>
                  <a:srgbClr val="A82D00"/>
                </a:solidFill>
                <a:latin typeface="Consolas" panose="020B0609020204030204" pitchFamily="49" charset="0"/>
                <a:ea typeface="Calibri" panose="020F0502020204030204" pitchFamily="34" charset="0"/>
                <a:cs typeface="Lucida Console" panose="020B0609040504020204" pitchFamily="49" charset="0"/>
              </a:rPr>
              <a:t>json</a:t>
            </a:r>
            <a:r>
              <a:rPr lang="en-US" sz="1836" dirty="0" err="1">
                <a:solidFill>
                  <a:srgbClr val="696969"/>
                </a:solidFill>
                <a:latin typeface="Consolas" panose="020B0609020204030204" pitchFamily="49" charset="0"/>
                <a:ea typeface="Calibri" panose="020F0502020204030204" pitchFamily="34" charset="0"/>
                <a:cs typeface="Lucida Console" panose="020B0609040504020204" pitchFamily="49" charset="0"/>
              </a:rPr>
              <a:t>.</a:t>
            </a:r>
            <a:r>
              <a:rPr lang="en-US" sz="1836" dirty="0" err="1">
                <a:solidFill>
                  <a:srgbClr val="353535"/>
                </a:solidFill>
                <a:latin typeface="Consolas" panose="020B0609020204030204" pitchFamily="49" charset="0"/>
                <a:ea typeface="Calibri" panose="020F0502020204030204" pitchFamily="34" charset="0"/>
                <a:cs typeface="Lucida Console" panose="020B0609040504020204" pitchFamily="49" charset="0"/>
              </a:rPr>
              <a:t>properties</a:t>
            </a:r>
            <a:r>
              <a:rPr lang="en-US" sz="1836" dirty="0" err="1">
                <a:solidFill>
                  <a:srgbClr val="696969"/>
                </a:solidFill>
                <a:latin typeface="Consolas" panose="020B0609020204030204" pitchFamily="49" charset="0"/>
                <a:ea typeface="Calibri" panose="020F0502020204030204" pitchFamily="34" charset="0"/>
                <a:cs typeface="Lucida Console" panose="020B0609040504020204" pitchFamily="49" charset="0"/>
              </a:rPr>
              <a:t>.</a:t>
            </a:r>
            <a:r>
              <a:rPr lang="en-US" sz="1836" dirty="0" err="1">
                <a:solidFill>
                  <a:srgbClr val="353535"/>
                </a:solidFill>
                <a:latin typeface="Consolas" panose="020B0609020204030204" pitchFamily="49" charset="0"/>
                <a:ea typeface="Calibri" panose="020F0502020204030204" pitchFamily="34" charset="0"/>
                <a:cs typeface="Lucida Console" panose="020B0609040504020204" pitchFamily="49" charset="0"/>
              </a:rPr>
              <a:t>progress</a:t>
            </a:r>
            <a:r>
              <a:rPr lang="en-US" sz="1836" dirty="0" err="1">
                <a:solidFill>
                  <a:srgbClr val="696969"/>
                </a:solidFill>
                <a:latin typeface="Consolas" panose="020B0609020204030204" pitchFamily="49" charset="0"/>
                <a:ea typeface="Calibri" panose="020F0502020204030204" pitchFamily="34" charset="0"/>
                <a:cs typeface="Lucida Console" panose="020B0609040504020204" pitchFamily="49" charset="0"/>
              </a:rPr>
              <a:t>.</a:t>
            </a:r>
            <a:r>
              <a:rPr lang="en-US" sz="1836" dirty="0" err="1">
                <a:solidFill>
                  <a:srgbClr val="353535"/>
                </a:solidFill>
                <a:latin typeface="Consolas" panose="020B0609020204030204" pitchFamily="49" charset="0"/>
                <a:ea typeface="Calibri" panose="020F0502020204030204" pitchFamily="34" charset="0"/>
                <a:cs typeface="Lucida Console" panose="020B0609040504020204" pitchFamily="49" charset="0"/>
              </a:rPr>
              <a:t>steps</a:t>
            </a:r>
            <a:r>
              <a:rPr lang="en-US" sz="1836" dirty="0" err="1">
                <a:solidFill>
                  <a:srgbClr val="696969"/>
                </a:solidFill>
                <a:latin typeface="Consolas" panose="020B0609020204030204" pitchFamily="49" charset="0"/>
                <a:ea typeface="Calibri" panose="020F0502020204030204" pitchFamily="34" charset="0"/>
                <a:cs typeface="Lucida Console" panose="020B0609040504020204" pitchFamily="49" charset="0"/>
              </a:rPr>
              <a:t>.</a:t>
            </a:r>
            <a:r>
              <a:rPr lang="en-US" sz="1836" dirty="0" err="1">
                <a:solidFill>
                  <a:srgbClr val="353535"/>
                </a:solidFill>
                <a:latin typeface="Consolas" panose="020B0609020204030204" pitchFamily="49" charset="0"/>
                <a:ea typeface="Calibri" panose="020F0502020204030204" pitchFamily="34" charset="0"/>
                <a:cs typeface="Lucida Console" panose="020B0609040504020204" pitchFamily="49" charset="0"/>
              </a:rPr>
              <a:t>steps</a:t>
            </a:r>
            <a:endParaRPr lang="en-US" sz="2856" dirty="0">
              <a:solidFill>
                <a:srgbClr val="353535"/>
              </a:solidFill>
              <a:latin typeface="Calibri" panose="020F0502020204030204" pitchFamily="34" charset="0"/>
              <a:ea typeface="Calibri" panose="020F0502020204030204" pitchFamily="34" charset="0"/>
              <a:cs typeface="Times New Roman" panose="02020603050405020304" pitchFamily="18" charset="0"/>
            </a:endParaRPr>
          </a:p>
        </p:txBody>
      </p:sp>
      <p:pic>
        <p:nvPicPr>
          <p:cNvPr id="8" name="Picture 7">
            <a:extLst>
              <a:ext uri="{FF2B5EF4-FFF2-40B4-BE49-F238E27FC236}">
                <a16:creationId xmlns:a16="http://schemas.microsoft.com/office/drawing/2014/main" id="{7E131182-5B4F-4CA8-BE30-AC2274EF5C70}"/>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6793728" y="3344862"/>
            <a:ext cx="5114423" cy="3147536"/>
          </a:xfrm>
          <a:prstGeom prst="rect">
            <a:avLst/>
          </a:prstGeom>
          <a:noFill/>
          <a:ln>
            <a:noFill/>
          </a:ln>
        </p:spPr>
      </p:pic>
      <p:pic>
        <p:nvPicPr>
          <p:cNvPr id="10" name="Picture 9">
            <a:extLst>
              <a:ext uri="{FF2B5EF4-FFF2-40B4-BE49-F238E27FC236}">
                <a16:creationId xmlns:a16="http://schemas.microsoft.com/office/drawing/2014/main" id="{71B8348B-124F-48B8-96C8-FDF60C21CFF7}"/>
              </a:ext>
            </a:extLst>
          </p:cNvPr>
          <p:cNvPicPr>
            <a:picLocks noChangeAspect="1"/>
          </p:cNvPicPr>
          <p:nvPr/>
        </p:nvPicPr>
        <p:blipFill>
          <a:blip r:embed="rId4"/>
          <a:stretch>
            <a:fillRect/>
          </a:stretch>
        </p:blipFill>
        <p:spPr>
          <a:xfrm>
            <a:off x="8088626" y="1212850"/>
            <a:ext cx="3819525" cy="1619250"/>
          </a:xfrm>
          <a:prstGeom prst="rect">
            <a:avLst/>
          </a:prstGeom>
        </p:spPr>
      </p:pic>
      <p:sp>
        <p:nvSpPr>
          <p:cNvPr id="11" name="Text Placeholder 3">
            <a:extLst>
              <a:ext uri="{FF2B5EF4-FFF2-40B4-BE49-F238E27FC236}">
                <a16:creationId xmlns:a16="http://schemas.microsoft.com/office/drawing/2014/main" id="{5641FB0C-6B6F-4E16-AD19-8D43C45C8A5F}"/>
              </a:ext>
            </a:extLst>
          </p:cNvPr>
          <p:cNvSpPr txBox="1">
            <a:spLocks/>
          </p:cNvSpPr>
          <p:nvPr/>
        </p:nvSpPr>
        <p:spPr>
          <a:xfrm>
            <a:off x="274639" y="3428694"/>
            <a:ext cx="6324598" cy="960263"/>
          </a:xfrm>
          <a:prstGeom prst="rect">
            <a:avLst/>
          </a:prstGeom>
        </p:spPr>
        <p:txBody>
          <a:bodyPr vert="horz" wrap="square" lIns="146304" tIns="91440" rIns="146304" bIns="91440" rtlCol="0">
            <a:spAutoFit/>
          </a:bodyPr>
          <a:lstStyle>
            <a:lvl1pPr marL="0" marR="0" indent="0" algn="l" defTabSz="932563" rtl="0" eaLnBrk="1" fontAlgn="auto" latinLnBrk="0" hangingPunct="1">
              <a:lnSpc>
                <a:spcPct val="90000"/>
              </a:lnSpc>
              <a:spcBef>
                <a:spcPct val="20000"/>
              </a:spcBef>
              <a:spcAft>
                <a:spcPts val="0"/>
              </a:spcAft>
              <a:buClrTx/>
              <a:buSzPct val="90000"/>
              <a:buFont typeface="Wingdings" panose="05000000000000000000" pitchFamily="2" charset="2"/>
              <a:buNone/>
              <a:tabLst/>
              <a:defRPr sz="3599" kern="1200" spc="0" baseline="0">
                <a:gradFill>
                  <a:gsLst>
                    <a:gs pos="1250">
                      <a:schemeClr val="tx1"/>
                    </a:gs>
                    <a:gs pos="100000">
                      <a:schemeClr val="tx1"/>
                    </a:gs>
                  </a:gsLst>
                  <a:lin ang="5400000" scaled="0"/>
                </a:gradFill>
                <a:latin typeface="+mj-lt"/>
                <a:ea typeface="+mn-ea"/>
                <a:cs typeface="+mn-cs"/>
              </a:defRPr>
            </a:lvl1pPr>
            <a:lvl2pPr marL="228557" marR="0" indent="0" algn="l" defTabSz="932563" rtl="0" eaLnBrk="1" fontAlgn="auto" latinLnBrk="0" hangingPunct="1">
              <a:lnSpc>
                <a:spcPct val="9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mn-cs"/>
              </a:defRPr>
            </a:lvl2pPr>
            <a:lvl3pPr marL="457112" marR="0" indent="0" algn="l" defTabSz="932563"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gradFill>
                  <a:gsLst>
                    <a:gs pos="1250">
                      <a:schemeClr val="tx1"/>
                    </a:gs>
                    <a:gs pos="100000">
                      <a:schemeClr val="tx1"/>
                    </a:gs>
                  </a:gsLst>
                  <a:lin ang="5400000" scaled="0"/>
                </a:gradFill>
                <a:latin typeface="+mn-lt"/>
                <a:ea typeface="+mn-ea"/>
                <a:cs typeface="+mn-cs"/>
              </a:defRPr>
            </a:lvl3pPr>
            <a:lvl4pPr marL="685669" marR="0" indent="0" algn="l" defTabSz="932563"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4pPr>
            <a:lvl5pPr marL="914224" marR="0" indent="0" algn="l" defTabSz="932563"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00" dirty="0"/>
              <a:t>The logfile itself is a JSON File. To make this more readable use PowerShell:</a:t>
            </a:r>
          </a:p>
        </p:txBody>
      </p:sp>
    </p:spTree>
    <p:extLst>
      <p:ext uri="{BB962C8B-B14F-4D97-AF65-F5344CB8AC3E}">
        <p14:creationId xmlns:p14="http://schemas.microsoft.com/office/powerpoint/2010/main" val="3500821260"/>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283356-DBFF-4D41-B70A-FE58CCE3978C}"/>
              </a:ext>
            </a:extLst>
          </p:cNvPr>
          <p:cNvSpPr>
            <a:spLocks noGrp="1"/>
          </p:cNvSpPr>
          <p:nvPr>
            <p:ph type="title"/>
          </p:nvPr>
        </p:nvSpPr>
        <p:spPr/>
        <p:txBody>
          <a:bodyPr/>
          <a:lstStyle/>
          <a:p>
            <a:r>
              <a:rPr lang="en-US" dirty="0"/>
              <a:t>Analyze update logs (2 of 2)</a:t>
            </a:r>
          </a:p>
        </p:txBody>
      </p:sp>
      <p:sp>
        <p:nvSpPr>
          <p:cNvPr id="3" name="Text Placeholder 2">
            <a:extLst>
              <a:ext uri="{FF2B5EF4-FFF2-40B4-BE49-F238E27FC236}">
                <a16:creationId xmlns:a16="http://schemas.microsoft.com/office/drawing/2014/main" id="{09BAA68C-C577-4AF2-813C-79BA86589B9F}"/>
              </a:ext>
            </a:extLst>
          </p:cNvPr>
          <p:cNvSpPr>
            <a:spLocks noGrp="1"/>
          </p:cNvSpPr>
          <p:nvPr>
            <p:ph type="body" sz="quarter" idx="10"/>
          </p:nvPr>
        </p:nvSpPr>
        <p:spPr>
          <a:xfrm>
            <a:off x="275546" y="1211287"/>
            <a:ext cx="11887100" cy="1826527"/>
          </a:xfrm>
        </p:spPr>
        <p:txBody>
          <a:bodyPr/>
          <a:lstStyle/>
          <a:p>
            <a:pPr marL="0" indent="0">
              <a:buNone/>
            </a:pPr>
            <a:r>
              <a:rPr lang="en-US">
                <a:latin typeface="+mn-lt"/>
              </a:rPr>
              <a:t>Another option is to convert the JSON File into a HTML file for improved readability.</a:t>
            </a:r>
          </a:p>
          <a:p>
            <a:endParaRPr lang="en-US"/>
          </a:p>
        </p:txBody>
      </p:sp>
      <p:pic>
        <p:nvPicPr>
          <p:cNvPr id="4" name="Picture 3">
            <a:extLst>
              <a:ext uri="{FF2B5EF4-FFF2-40B4-BE49-F238E27FC236}">
                <a16:creationId xmlns:a16="http://schemas.microsoft.com/office/drawing/2014/main" id="{6BEF43EB-02A4-4CA6-8BC1-A587989E5C08}"/>
              </a:ext>
            </a:extLst>
          </p:cNvPr>
          <p:cNvPicPr/>
          <p:nvPr/>
        </p:nvPicPr>
        <p:blipFill>
          <a:blip r:embed="rId3"/>
          <a:stretch>
            <a:fillRect/>
          </a:stretch>
        </p:blipFill>
        <p:spPr>
          <a:xfrm>
            <a:off x="2552321" y="2735262"/>
            <a:ext cx="7331832" cy="3229412"/>
          </a:xfrm>
          <a:prstGeom prst="rect">
            <a:avLst/>
          </a:prstGeom>
        </p:spPr>
      </p:pic>
    </p:spTree>
    <p:extLst>
      <p:ext uri="{BB962C8B-B14F-4D97-AF65-F5344CB8AC3E}">
        <p14:creationId xmlns:p14="http://schemas.microsoft.com/office/powerpoint/2010/main" val="490937639"/>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6C9EEEC-7493-43EB-9EC9-B97E1718C43B}"/>
              </a:ext>
            </a:extLst>
          </p:cNvPr>
          <p:cNvSpPr>
            <a:spLocks noGrp="1"/>
          </p:cNvSpPr>
          <p:nvPr>
            <p:ph type="body" sz="quarter" idx="10"/>
          </p:nvPr>
        </p:nvSpPr>
        <p:spPr>
          <a:xfrm>
            <a:off x="274639" y="1366669"/>
            <a:ext cx="5486399" cy="5016758"/>
          </a:xfrm>
        </p:spPr>
        <p:txBody>
          <a:bodyPr/>
          <a:lstStyle/>
          <a:p>
            <a:pPr marL="342900" lvl="0" indent="-342900" defTabSz="914400">
              <a:lnSpc>
                <a:spcPct val="100000"/>
              </a:lnSpc>
              <a:spcBef>
                <a:spcPts val="1000"/>
              </a:spcBef>
              <a:buClr>
                <a:srgbClr val="353535"/>
              </a:buClr>
              <a:buSzTx/>
              <a:buFont typeface="Arial" panose="020B0604020202020204" pitchFamily="34" charset="0"/>
              <a:buChar char="•"/>
              <a:defRPr/>
            </a:pPr>
            <a:r>
              <a:rPr lang="en-US" sz="2400" dirty="0">
                <a:solidFill>
                  <a:srgbClr val="353535"/>
                </a:solidFill>
                <a:latin typeface="+mj-lt"/>
                <a:cs typeface="Segoe UI" panose="020B0502040204020203" pitchFamily="34" charset="0"/>
              </a:rPr>
              <a:t>How can I avoid disruptions to my business/SLAs?</a:t>
            </a:r>
          </a:p>
          <a:p>
            <a:pPr marL="342900" lvl="0" indent="-342900" defTabSz="914400">
              <a:lnSpc>
                <a:spcPct val="100000"/>
              </a:lnSpc>
              <a:spcBef>
                <a:spcPts val="1000"/>
              </a:spcBef>
              <a:buClr>
                <a:srgbClr val="353535"/>
              </a:buClr>
              <a:buSzTx/>
              <a:buFont typeface="Arial" panose="020B0604020202020204" pitchFamily="34" charset="0"/>
              <a:buChar char="•"/>
              <a:defRPr/>
            </a:pPr>
            <a:r>
              <a:rPr lang="en-US" sz="2400" dirty="0">
                <a:solidFill>
                  <a:srgbClr val="353535"/>
                </a:solidFill>
                <a:latin typeface="+mj-lt"/>
                <a:cs typeface="Segoe UI" panose="020B0502040204020203" pitchFamily="34" charset="0"/>
              </a:rPr>
              <a:t>What updates do I install and what is the right order?</a:t>
            </a:r>
          </a:p>
          <a:p>
            <a:pPr marL="342900" lvl="0" indent="-342900" defTabSz="914400">
              <a:lnSpc>
                <a:spcPct val="100000"/>
              </a:lnSpc>
              <a:spcBef>
                <a:spcPts val="1000"/>
              </a:spcBef>
              <a:buClr>
                <a:srgbClr val="353535"/>
              </a:buClr>
              <a:buSzTx/>
              <a:buFont typeface="Arial" panose="020B0604020202020204" pitchFamily="34" charset="0"/>
              <a:buChar char="•"/>
              <a:defRPr/>
            </a:pPr>
            <a:r>
              <a:rPr lang="en-US" sz="2400" dirty="0">
                <a:solidFill>
                  <a:srgbClr val="353535"/>
                </a:solidFill>
                <a:latin typeface="+mj-lt"/>
                <a:cs typeface="Segoe UI" panose="020B0502040204020203" pitchFamily="34" charset="0"/>
              </a:rPr>
              <a:t>What tool(s) should I use?</a:t>
            </a:r>
          </a:p>
          <a:p>
            <a:pPr marL="342900" lvl="0" indent="-342900" defTabSz="914400">
              <a:lnSpc>
                <a:spcPct val="100000"/>
              </a:lnSpc>
              <a:spcBef>
                <a:spcPts val="1000"/>
              </a:spcBef>
              <a:buClr>
                <a:srgbClr val="353535"/>
              </a:buClr>
              <a:buSzTx/>
              <a:buFont typeface="Arial" panose="020B0604020202020204" pitchFamily="34" charset="0"/>
              <a:buChar char="•"/>
              <a:defRPr/>
            </a:pPr>
            <a:r>
              <a:rPr lang="en-US" sz="2400" dirty="0">
                <a:solidFill>
                  <a:srgbClr val="353535"/>
                </a:solidFill>
                <a:latin typeface="+mj-lt"/>
                <a:cs typeface="Segoe UI" panose="020B0502040204020203" pitchFamily="34" charset="0"/>
              </a:rPr>
              <a:t>Who do I call if there is an issue?</a:t>
            </a:r>
          </a:p>
          <a:p>
            <a:pPr marL="342900" lvl="0" indent="-342900" defTabSz="914400">
              <a:lnSpc>
                <a:spcPct val="100000"/>
              </a:lnSpc>
              <a:spcBef>
                <a:spcPts val="1000"/>
              </a:spcBef>
              <a:buClr>
                <a:srgbClr val="353535"/>
              </a:buClr>
              <a:buSzTx/>
              <a:buFont typeface="Arial" panose="020B0604020202020204" pitchFamily="34" charset="0"/>
              <a:buChar char="•"/>
              <a:defRPr/>
            </a:pPr>
            <a:r>
              <a:rPr lang="en-US" sz="2400" dirty="0">
                <a:solidFill>
                  <a:srgbClr val="353535"/>
                </a:solidFill>
                <a:latin typeface="+mj-lt"/>
                <a:cs typeface="Segoe UI" panose="020B0502040204020203" pitchFamily="34" charset="0"/>
              </a:rPr>
              <a:t>How often will updates be released?</a:t>
            </a:r>
          </a:p>
          <a:p>
            <a:pPr marL="342900" lvl="0" indent="-342900" defTabSz="914400">
              <a:lnSpc>
                <a:spcPct val="100000"/>
              </a:lnSpc>
              <a:spcBef>
                <a:spcPts val="1000"/>
              </a:spcBef>
              <a:buClr>
                <a:srgbClr val="353535"/>
              </a:buClr>
              <a:buSzTx/>
              <a:buFont typeface="Arial" panose="020B0604020202020204" pitchFamily="34" charset="0"/>
              <a:buChar char="•"/>
              <a:defRPr/>
            </a:pPr>
            <a:r>
              <a:rPr lang="en-US" sz="2400" dirty="0">
                <a:solidFill>
                  <a:srgbClr val="353535"/>
                </a:solidFill>
                <a:latin typeface="+mj-lt"/>
                <a:cs typeface="Segoe UI" panose="020B0502040204020203" pitchFamily="34" charset="0"/>
              </a:rPr>
              <a:t>What about security updates?</a:t>
            </a:r>
          </a:p>
          <a:p>
            <a:pPr marL="342900" lvl="0" indent="-342900" defTabSz="914400">
              <a:lnSpc>
                <a:spcPct val="100000"/>
              </a:lnSpc>
              <a:spcBef>
                <a:spcPts val="1000"/>
              </a:spcBef>
              <a:buClr>
                <a:srgbClr val="353535"/>
              </a:buClr>
              <a:buSzTx/>
              <a:buFont typeface="Arial" panose="020B0604020202020204" pitchFamily="34" charset="0"/>
              <a:buChar char="•"/>
              <a:defRPr/>
            </a:pPr>
            <a:r>
              <a:rPr lang="en-US" sz="2400" dirty="0">
                <a:solidFill>
                  <a:srgbClr val="353535"/>
                </a:solidFill>
                <a:latin typeface="+mj-lt"/>
                <a:cs typeface="Segoe UI" panose="020B0502040204020203" pitchFamily="34" charset="0"/>
              </a:rPr>
              <a:t>How do I know when updates are available and what has been tested or validated?</a:t>
            </a:r>
            <a:endParaRPr lang="en-US" sz="2400" dirty="0">
              <a:latin typeface="+mj-lt"/>
              <a:cs typeface="Segoe UI" panose="020B0502040204020203" pitchFamily="34" charset="0"/>
            </a:endParaRPr>
          </a:p>
        </p:txBody>
      </p:sp>
      <p:sp>
        <p:nvSpPr>
          <p:cNvPr id="5" name="Text Placeholder 4">
            <a:extLst>
              <a:ext uri="{FF2B5EF4-FFF2-40B4-BE49-F238E27FC236}">
                <a16:creationId xmlns:a16="http://schemas.microsoft.com/office/drawing/2014/main" id="{C28C4592-B363-4A39-ADB3-D6869E550CD4}"/>
              </a:ext>
            </a:extLst>
          </p:cNvPr>
          <p:cNvSpPr>
            <a:spLocks noGrp="1"/>
          </p:cNvSpPr>
          <p:nvPr>
            <p:ph type="body" sz="quarter" idx="11"/>
          </p:nvPr>
        </p:nvSpPr>
        <p:spPr>
          <a:xfrm>
            <a:off x="6360573" y="1366669"/>
            <a:ext cx="5145628" cy="4416594"/>
          </a:xfrm>
        </p:spPr>
        <p:txBody>
          <a:bodyPr/>
          <a:lstStyle/>
          <a:p>
            <a:pPr marL="342900" indent="-342900" defTabSz="914400">
              <a:lnSpc>
                <a:spcPct val="100000"/>
              </a:lnSpc>
              <a:spcBef>
                <a:spcPts val="1000"/>
              </a:spcBef>
              <a:buClr>
                <a:srgbClr val="353535"/>
              </a:buClr>
              <a:buSzTx/>
              <a:buFont typeface="Arial" panose="020B0604020202020204" pitchFamily="34" charset="0"/>
              <a:buChar char="•"/>
              <a:defRPr/>
            </a:pPr>
            <a:r>
              <a:rPr lang="en-US" sz="2400" dirty="0">
                <a:solidFill>
                  <a:srgbClr val="353535"/>
                </a:solidFill>
                <a:latin typeface="+mj-lt"/>
                <a:cs typeface="Segoe UI" panose="020B0502040204020203" pitchFamily="34" charset="0"/>
              </a:rPr>
              <a:t>What about updates for my firmware and or drivers?</a:t>
            </a:r>
          </a:p>
          <a:p>
            <a:pPr marL="342900" indent="-342900" defTabSz="914400">
              <a:lnSpc>
                <a:spcPct val="100000"/>
              </a:lnSpc>
              <a:spcBef>
                <a:spcPts val="1000"/>
              </a:spcBef>
              <a:buClr>
                <a:srgbClr val="353535"/>
              </a:buClr>
              <a:buSzTx/>
              <a:buFont typeface="Arial" panose="020B0604020202020204" pitchFamily="34" charset="0"/>
              <a:buChar char="•"/>
              <a:defRPr/>
            </a:pPr>
            <a:r>
              <a:rPr lang="en-US" sz="2400" dirty="0">
                <a:solidFill>
                  <a:srgbClr val="353535"/>
                </a:solidFill>
                <a:latin typeface="+mj-lt"/>
                <a:cs typeface="Segoe UI" panose="020B0502040204020203" pitchFamily="34" charset="0"/>
              </a:rPr>
              <a:t>How can I generate compliance reports?</a:t>
            </a:r>
          </a:p>
          <a:p>
            <a:pPr marL="342900" indent="-342900" defTabSz="914400">
              <a:lnSpc>
                <a:spcPct val="100000"/>
              </a:lnSpc>
              <a:spcBef>
                <a:spcPts val="1000"/>
              </a:spcBef>
              <a:buClr>
                <a:srgbClr val="353535"/>
              </a:buClr>
              <a:buSzTx/>
              <a:buFont typeface="Arial" panose="020B0604020202020204" pitchFamily="34" charset="0"/>
              <a:buChar char="•"/>
              <a:defRPr/>
            </a:pPr>
            <a:r>
              <a:rPr lang="en-US" sz="2400" dirty="0">
                <a:solidFill>
                  <a:srgbClr val="353535"/>
                </a:solidFill>
                <a:latin typeface="+mj-lt"/>
                <a:cs typeface="Segoe UI" panose="020B0502040204020203" pitchFamily="34" charset="0"/>
              </a:rPr>
              <a:t>How do I know updates were actually applied to the correct endpoints?</a:t>
            </a:r>
          </a:p>
          <a:p>
            <a:pPr marL="342900" indent="-342900" defTabSz="914400">
              <a:lnSpc>
                <a:spcPct val="100000"/>
              </a:lnSpc>
              <a:spcBef>
                <a:spcPts val="1000"/>
              </a:spcBef>
              <a:buClr>
                <a:srgbClr val="353535"/>
              </a:buClr>
              <a:buSzTx/>
              <a:buFont typeface="Arial" panose="020B0604020202020204" pitchFamily="34" charset="0"/>
              <a:buChar char="•"/>
              <a:defRPr/>
            </a:pPr>
            <a:r>
              <a:rPr lang="en-US" sz="2400" dirty="0">
                <a:solidFill>
                  <a:srgbClr val="353535"/>
                </a:solidFill>
                <a:latin typeface="+mj-lt"/>
                <a:cs typeface="Segoe UI" panose="020B0502040204020203" pitchFamily="34" charset="0"/>
              </a:rPr>
              <a:t>How long should my maintenance windows be set?</a:t>
            </a:r>
          </a:p>
          <a:p>
            <a:pPr>
              <a:lnSpc>
                <a:spcPct val="100000"/>
              </a:lnSpc>
              <a:buClr>
                <a:srgbClr val="353535"/>
              </a:buClr>
            </a:pPr>
            <a:endParaRPr lang="en-US" sz="2400" dirty="0">
              <a:latin typeface="+mj-lt"/>
              <a:cs typeface="Segoe UI" panose="020B0502040204020203" pitchFamily="34" charset="0"/>
            </a:endParaRPr>
          </a:p>
        </p:txBody>
      </p:sp>
      <p:sp>
        <p:nvSpPr>
          <p:cNvPr id="12" name="Content Placeholder 2"/>
          <p:cNvSpPr txBox="1">
            <a:spLocks/>
          </p:cNvSpPr>
          <p:nvPr/>
        </p:nvSpPr>
        <p:spPr>
          <a:xfrm>
            <a:off x="838200" y="1825625"/>
            <a:ext cx="5181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13" name="Content Placeholder 3"/>
          <p:cNvSpPr txBox="1">
            <a:spLocks/>
          </p:cNvSpPr>
          <p:nvPr/>
        </p:nvSpPr>
        <p:spPr>
          <a:xfrm>
            <a:off x="6172200" y="1825625"/>
            <a:ext cx="5181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Title 1">
            <a:extLst>
              <a:ext uri="{FF2B5EF4-FFF2-40B4-BE49-F238E27FC236}">
                <a16:creationId xmlns:a16="http://schemas.microsoft.com/office/drawing/2014/main" id="{86F55A6B-D948-47E1-A0A5-C6D701927E35}"/>
              </a:ext>
            </a:extLst>
          </p:cNvPr>
          <p:cNvSpPr txBox="1">
            <a:spLocks/>
          </p:cNvSpPr>
          <p:nvPr/>
        </p:nvSpPr>
        <p:spPr>
          <a:xfrm>
            <a:off x="274639" y="295274"/>
            <a:ext cx="11889564"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solidFill>
                  <a:srgbClr val="353535"/>
                </a:solidFill>
              </a:rPr>
              <a:t>Problem space</a:t>
            </a:r>
          </a:p>
        </p:txBody>
      </p:sp>
    </p:spTree>
    <p:extLst>
      <p:ext uri="{BB962C8B-B14F-4D97-AF65-F5344CB8AC3E}">
        <p14:creationId xmlns:p14="http://schemas.microsoft.com/office/powerpoint/2010/main" val="1298027552"/>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C23808-2734-4F1D-A9E3-B0F5724794C7}"/>
              </a:ext>
            </a:extLst>
          </p:cNvPr>
          <p:cNvSpPr>
            <a:spLocks noGrp="1"/>
          </p:cNvSpPr>
          <p:nvPr>
            <p:ph type="title"/>
          </p:nvPr>
        </p:nvSpPr>
        <p:spPr/>
        <p:txBody>
          <a:bodyPr/>
          <a:lstStyle/>
          <a:p>
            <a:r>
              <a:rPr lang="en-US" dirty="0"/>
              <a:t>Additional Logs</a:t>
            </a:r>
          </a:p>
        </p:txBody>
      </p:sp>
      <p:sp>
        <p:nvSpPr>
          <p:cNvPr id="3" name="Text Placeholder 2">
            <a:extLst>
              <a:ext uri="{FF2B5EF4-FFF2-40B4-BE49-F238E27FC236}">
                <a16:creationId xmlns:a16="http://schemas.microsoft.com/office/drawing/2014/main" id="{D6E1F4EA-26E4-4520-8994-25ED2A00F58E}"/>
              </a:ext>
            </a:extLst>
          </p:cNvPr>
          <p:cNvSpPr>
            <a:spLocks noGrp="1"/>
          </p:cNvSpPr>
          <p:nvPr>
            <p:ph type="body" sz="quarter" idx="10"/>
          </p:nvPr>
        </p:nvSpPr>
        <p:spPr>
          <a:xfrm>
            <a:off x="275482" y="1212850"/>
            <a:ext cx="11887100" cy="5253700"/>
          </a:xfrm>
        </p:spPr>
        <p:txBody>
          <a:bodyPr/>
          <a:lstStyle/>
          <a:p>
            <a:r>
              <a:rPr lang="en-US" sz="2856" dirty="0">
                <a:latin typeface="+mn-lt"/>
              </a:rPr>
              <a:t>To gather additional logs, you can use Get-</a:t>
            </a:r>
            <a:r>
              <a:rPr lang="en-US" sz="2856" dirty="0" err="1">
                <a:latin typeface="+mn-lt"/>
              </a:rPr>
              <a:t>AzureStackLog</a:t>
            </a:r>
            <a:r>
              <a:rPr lang="en-US" sz="2856" dirty="0">
                <a:latin typeface="+mn-lt"/>
              </a:rPr>
              <a:t> (for example from the Privileged Endpoint).</a:t>
            </a:r>
          </a:p>
          <a:p>
            <a:endParaRPr lang="en-US" sz="2856" dirty="0">
              <a:latin typeface="+mn-lt"/>
            </a:endParaRPr>
          </a:p>
          <a:p>
            <a:endParaRPr lang="en-US" sz="2856" dirty="0">
              <a:latin typeface="+mn-lt"/>
            </a:endParaRPr>
          </a:p>
          <a:p>
            <a:endParaRPr lang="en-US" sz="2856" dirty="0">
              <a:latin typeface="+mn-lt"/>
            </a:endParaRPr>
          </a:p>
          <a:p>
            <a:endParaRPr lang="en-US" sz="2856" dirty="0">
              <a:latin typeface="+mn-lt"/>
            </a:endParaRPr>
          </a:p>
          <a:p>
            <a:endParaRPr lang="en-US" sz="2856" dirty="0">
              <a:latin typeface="+mn-lt"/>
            </a:endParaRPr>
          </a:p>
          <a:p>
            <a:endParaRPr lang="en-US" sz="2856" dirty="0">
              <a:latin typeface="+mn-lt"/>
            </a:endParaRPr>
          </a:p>
          <a:p>
            <a:r>
              <a:rPr lang="en-US" sz="2856" dirty="0">
                <a:latin typeface="+mn-lt"/>
              </a:rPr>
              <a:t>The example above will collect all Azure Stack Hub related Logfiles and write them onto a network share. The scope can be limited to URP (Update Resource Provider) logfiles only by using </a:t>
            </a:r>
            <a:r>
              <a:rPr lang="en-US" sz="2856" b="1" dirty="0" err="1">
                <a:latin typeface="+mn-lt"/>
              </a:rPr>
              <a:t>FilterByRole</a:t>
            </a:r>
            <a:r>
              <a:rPr lang="en-US" sz="2856" b="1" dirty="0">
                <a:latin typeface="+mn-lt"/>
              </a:rPr>
              <a:t> URP.</a:t>
            </a:r>
          </a:p>
        </p:txBody>
      </p:sp>
      <p:sp>
        <p:nvSpPr>
          <p:cNvPr id="4" name="Rectangle 3">
            <a:extLst>
              <a:ext uri="{FF2B5EF4-FFF2-40B4-BE49-F238E27FC236}">
                <a16:creationId xmlns:a16="http://schemas.microsoft.com/office/drawing/2014/main" id="{CBE9DF9E-7697-48BC-9E34-016FD8109686}"/>
              </a:ext>
            </a:extLst>
          </p:cNvPr>
          <p:cNvSpPr/>
          <p:nvPr/>
        </p:nvSpPr>
        <p:spPr>
          <a:xfrm>
            <a:off x="996866" y="2489632"/>
            <a:ext cx="10684194" cy="2337628"/>
          </a:xfrm>
          <a:prstGeom prst="rect">
            <a:avLst/>
          </a:prstGeom>
        </p:spPr>
        <p:txBody>
          <a:bodyPr wrap="square">
            <a:spAutoFit/>
          </a:bodyPr>
          <a:lstStyle/>
          <a:p>
            <a:pPr defTabSz="932597">
              <a:lnSpc>
                <a:spcPct val="102000"/>
              </a:lnSpc>
            </a:pPr>
            <a:r>
              <a:rPr lang="en-US" sz="2400" dirty="0">
                <a:solidFill>
                  <a:srgbClr val="FF4500"/>
                </a:solidFill>
                <a:latin typeface="Consolas" panose="020B0609020204030204" pitchFamily="49" charset="0"/>
                <a:ea typeface="Calibri" panose="020F0502020204030204" pitchFamily="34" charset="0"/>
                <a:cs typeface="Lucida Console" panose="020B0609040504020204" pitchFamily="49" charset="0"/>
              </a:rPr>
              <a:t>$</a:t>
            </a:r>
            <a:r>
              <a:rPr lang="en-US" sz="2400" dirty="0" err="1">
                <a:solidFill>
                  <a:srgbClr val="FF4500"/>
                </a:solidFill>
                <a:latin typeface="Consolas" panose="020B0609020204030204" pitchFamily="49" charset="0"/>
                <a:ea typeface="Calibri" panose="020F0502020204030204" pitchFamily="34" charset="0"/>
                <a:cs typeface="Lucida Console" panose="020B0609040504020204" pitchFamily="49" charset="0"/>
              </a:rPr>
              <a:t>pepSession</a:t>
            </a:r>
            <a:r>
              <a:rPr lang="en-US" sz="2400" dirty="0">
                <a:solidFill>
                  <a:srgbClr val="353535"/>
                </a:solidFill>
                <a:latin typeface="Consolas" panose="020B0609020204030204" pitchFamily="49" charset="0"/>
                <a:ea typeface="Calibri" panose="020F0502020204030204" pitchFamily="34" charset="0"/>
                <a:cs typeface="Lucida Console" panose="020B0609040504020204" pitchFamily="49" charset="0"/>
              </a:rPr>
              <a:t> </a:t>
            </a:r>
            <a:r>
              <a:rPr lang="en-US" sz="2400" dirty="0">
                <a:solidFill>
                  <a:srgbClr val="A9A9A9"/>
                </a:solidFill>
                <a:latin typeface="Consolas" panose="020B0609020204030204" pitchFamily="49" charset="0"/>
                <a:ea typeface="Calibri" panose="020F0502020204030204" pitchFamily="34" charset="0"/>
                <a:cs typeface="Lucida Console" panose="020B0609040504020204" pitchFamily="49" charset="0"/>
              </a:rPr>
              <a:t>=</a:t>
            </a:r>
            <a:r>
              <a:rPr lang="en-US" sz="2400" dirty="0">
                <a:solidFill>
                  <a:srgbClr val="353535"/>
                </a:solidFill>
                <a:latin typeface="Consolas" panose="020B0609020204030204" pitchFamily="49" charset="0"/>
                <a:ea typeface="Calibri" panose="020F0502020204030204" pitchFamily="34" charset="0"/>
                <a:cs typeface="Lucida Console" panose="020B0609040504020204" pitchFamily="49" charset="0"/>
              </a:rPr>
              <a:t> </a:t>
            </a:r>
            <a:r>
              <a:rPr lang="en-US" sz="2400" dirty="0">
                <a:solidFill>
                  <a:srgbClr val="0000FF"/>
                </a:solidFill>
                <a:latin typeface="Consolas" panose="020B0609020204030204" pitchFamily="49" charset="0"/>
                <a:ea typeface="Calibri" panose="020F0502020204030204" pitchFamily="34" charset="0"/>
                <a:cs typeface="Lucida Console" panose="020B0609040504020204" pitchFamily="49" charset="0"/>
              </a:rPr>
              <a:t>New-</a:t>
            </a:r>
            <a:r>
              <a:rPr lang="en-US" sz="2400" dirty="0" err="1">
                <a:solidFill>
                  <a:srgbClr val="0000FF"/>
                </a:solidFill>
                <a:latin typeface="Consolas" panose="020B0609020204030204" pitchFamily="49" charset="0"/>
                <a:ea typeface="Calibri" panose="020F0502020204030204" pitchFamily="34" charset="0"/>
                <a:cs typeface="Lucida Console" panose="020B0609040504020204" pitchFamily="49" charset="0"/>
              </a:rPr>
              <a:t>PSSession</a:t>
            </a:r>
            <a:r>
              <a:rPr lang="en-US" sz="2400" dirty="0">
                <a:solidFill>
                  <a:srgbClr val="353535"/>
                </a:solidFill>
                <a:latin typeface="Consolas" panose="020B0609020204030204" pitchFamily="49" charset="0"/>
                <a:ea typeface="Calibri" panose="020F0502020204030204" pitchFamily="34" charset="0"/>
                <a:cs typeface="Lucida Console" panose="020B0609040504020204" pitchFamily="49" charset="0"/>
              </a:rPr>
              <a:t> </a:t>
            </a:r>
            <a:r>
              <a:rPr lang="en-US" sz="2400" dirty="0">
                <a:solidFill>
                  <a:srgbClr val="000080"/>
                </a:solidFill>
                <a:latin typeface="Consolas" panose="020B0609020204030204" pitchFamily="49" charset="0"/>
                <a:ea typeface="Calibri" panose="020F0502020204030204" pitchFamily="34" charset="0"/>
                <a:cs typeface="Lucida Console" panose="020B0609040504020204" pitchFamily="49" charset="0"/>
              </a:rPr>
              <a:t>-</a:t>
            </a:r>
            <a:r>
              <a:rPr lang="en-US" sz="2400" dirty="0" err="1">
                <a:solidFill>
                  <a:srgbClr val="000080"/>
                </a:solidFill>
                <a:latin typeface="Consolas" panose="020B0609020204030204" pitchFamily="49" charset="0"/>
                <a:ea typeface="Calibri" panose="020F0502020204030204" pitchFamily="34" charset="0"/>
                <a:cs typeface="Lucida Console" panose="020B0609040504020204" pitchFamily="49" charset="0"/>
              </a:rPr>
              <a:t>ComputerName</a:t>
            </a:r>
            <a:r>
              <a:rPr lang="en-US" sz="2400" dirty="0">
                <a:solidFill>
                  <a:srgbClr val="353535"/>
                </a:solidFill>
                <a:latin typeface="Consolas" panose="020B0609020204030204" pitchFamily="49" charset="0"/>
                <a:ea typeface="Calibri" panose="020F0502020204030204" pitchFamily="34" charset="0"/>
                <a:cs typeface="Lucida Console" panose="020B0609040504020204" pitchFamily="49" charset="0"/>
              </a:rPr>
              <a:t> </a:t>
            </a:r>
            <a:r>
              <a:rPr lang="en-US" sz="2400" dirty="0">
                <a:solidFill>
                  <a:srgbClr val="8A2BE2"/>
                </a:solidFill>
                <a:latin typeface="Consolas" panose="020B0609020204030204" pitchFamily="49" charset="0"/>
                <a:ea typeface="Calibri" panose="020F0502020204030204" pitchFamily="34" charset="0"/>
                <a:cs typeface="Lucida Console" panose="020B0609040504020204" pitchFamily="49" charset="0"/>
              </a:rPr>
              <a:t>Azs-ERCS01</a:t>
            </a:r>
            <a:r>
              <a:rPr lang="en-US" sz="2400" dirty="0">
                <a:solidFill>
                  <a:srgbClr val="353535"/>
                </a:solidFill>
                <a:latin typeface="Consolas" panose="020B0609020204030204" pitchFamily="49" charset="0"/>
                <a:ea typeface="Calibri" panose="020F0502020204030204" pitchFamily="34" charset="0"/>
                <a:cs typeface="Lucida Console" panose="020B0609040504020204" pitchFamily="49" charset="0"/>
              </a:rPr>
              <a:t> `</a:t>
            </a:r>
            <a:br>
              <a:rPr lang="en-US" sz="2400" dirty="0">
                <a:solidFill>
                  <a:srgbClr val="353535"/>
                </a:solidFill>
                <a:latin typeface="Consolas" panose="020B0609020204030204" pitchFamily="49" charset="0"/>
                <a:ea typeface="Calibri" panose="020F0502020204030204" pitchFamily="34" charset="0"/>
                <a:cs typeface="Lucida Console" panose="020B0609040504020204" pitchFamily="49" charset="0"/>
              </a:rPr>
            </a:br>
            <a:r>
              <a:rPr lang="en-US" sz="2400" dirty="0">
                <a:solidFill>
                  <a:srgbClr val="353535"/>
                </a:solidFill>
                <a:latin typeface="Consolas" panose="020B0609020204030204" pitchFamily="49" charset="0"/>
                <a:ea typeface="Calibri" panose="020F0502020204030204" pitchFamily="34" charset="0"/>
                <a:cs typeface="Lucida Console" panose="020B0609040504020204" pitchFamily="49" charset="0"/>
              </a:rPr>
              <a:t>			</a:t>
            </a:r>
            <a:r>
              <a:rPr lang="en-US" sz="2400" dirty="0">
                <a:solidFill>
                  <a:srgbClr val="000080"/>
                </a:solidFill>
                <a:latin typeface="Consolas" panose="020B0609020204030204" pitchFamily="49" charset="0"/>
                <a:ea typeface="Calibri" panose="020F0502020204030204" pitchFamily="34" charset="0"/>
                <a:cs typeface="Lucida Console" panose="020B0609040504020204" pitchFamily="49" charset="0"/>
              </a:rPr>
              <a:t>-</a:t>
            </a:r>
            <a:r>
              <a:rPr lang="en-US" sz="2400" dirty="0" err="1">
                <a:solidFill>
                  <a:srgbClr val="000080"/>
                </a:solidFill>
                <a:latin typeface="Consolas" panose="020B0609020204030204" pitchFamily="49" charset="0"/>
                <a:ea typeface="Calibri" panose="020F0502020204030204" pitchFamily="34" charset="0"/>
                <a:cs typeface="Lucida Console" panose="020B0609040504020204" pitchFamily="49" charset="0"/>
              </a:rPr>
              <a:t>ConfigurationName</a:t>
            </a:r>
            <a:r>
              <a:rPr lang="en-US" sz="2400" dirty="0">
                <a:solidFill>
                  <a:srgbClr val="353535"/>
                </a:solidFill>
                <a:latin typeface="Consolas" panose="020B0609020204030204" pitchFamily="49" charset="0"/>
                <a:ea typeface="Calibri" panose="020F0502020204030204" pitchFamily="34" charset="0"/>
                <a:cs typeface="Lucida Console" panose="020B0609040504020204" pitchFamily="49" charset="0"/>
              </a:rPr>
              <a:t> </a:t>
            </a:r>
            <a:r>
              <a:rPr lang="en-US" sz="2400" dirty="0" err="1">
                <a:solidFill>
                  <a:srgbClr val="8A2BE2"/>
                </a:solidFill>
                <a:latin typeface="Consolas" panose="020B0609020204030204" pitchFamily="49" charset="0"/>
                <a:ea typeface="Calibri" panose="020F0502020204030204" pitchFamily="34" charset="0"/>
                <a:cs typeface="Lucida Console" panose="020B0609040504020204" pitchFamily="49" charset="0"/>
              </a:rPr>
              <a:t>PrivilegedEndpoint</a:t>
            </a:r>
            <a:r>
              <a:rPr lang="en-US" sz="2400" dirty="0">
                <a:solidFill>
                  <a:srgbClr val="8A2BE2"/>
                </a:solidFill>
                <a:latin typeface="Consolas" panose="020B0609020204030204" pitchFamily="49" charset="0"/>
                <a:ea typeface="Calibri" panose="020F0502020204030204" pitchFamily="34" charset="0"/>
                <a:cs typeface="Lucida Console" panose="020B0609040504020204" pitchFamily="49" charset="0"/>
              </a:rPr>
              <a:t> `</a:t>
            </a:r>
            <a:r>
              <a:rPr lang="en-US" sz="2400" dirty="0">
                <a:solidFill>
                  <a:srgbClr val="353535"/>
                </a:solidFill>
                <a:latin typeface="Consolas" panose="020B0609020204030204" pitchFamily="49" charset="0"/>
                <a:ea typeface="Calibri" panose="020F0502020204030204" pitchFamily="34" charset="0"/>
                <a:cs typeface="Lucida Console" panose="020B0609040504020204" pitchFamily="49" charset="0"/>
              </a:rPr>
              <a:t> </a:t>
            </a:r>
            <a:br>
              <a:rPr lang="en-US" sz="2400" dirty="0">
                <a:solidFill>
                  <a:srgbClr val="353535"/>
                </a:solidFill>
                <a:latin typeface="Consolas" panose="020B0609020204030204" pitchFamily="49" charset="0"/>
                <a:ea typeface="Calibri" panose="020F0502020204030204" pitchFamily="34" charset="0"/>
                <a:cs typeface="Lucida Console" panose="020B0609040504020204" pitchFamily="49" charset="0"/>
              </a:rPr>
            </a:br>
            <a:r>
              <a:rPr lang="en-US" sz="2400" dirty="0">
                <a:solidFill>
                  <a:srgbClr val="000080"/>
                </a:solidFill>
                <a:latin typeface="Consolas" panose="020B0609020204030204" pitchFamily="49" charset="0"/>
                <a:ea typeface="Calibri" panose="020F0502020204030204" pitchFamily="34" charset="0"/>
                <a:cs typeface="Lucida Console" panose="020B0609040504020204" pitchFamily="49" charset="0"/>
              </a:rPr>
              <a:t>			-Credential</a:t>
            </a:r>
            <a:r>
              <a:rPr lang="en-US" sz="2400" dirty="0">
                <a:solidFill>
                  <a:srgbClr val="353535"/>
                </a:solidFill>
                <a:latin typeface="Consolas" panose="020B0609020204030204" pitchFamily="49" charset="0"/>
                <a:ea typeface="Calibri" panose="020F0502020204030204" pitchFamily="34" charset="0"/>
                <a:cs typeface="Lucida Console" panose="020B0609040504020204" pitchFamily="49" charset="0"/>
              </a:rPr>
              <a:t> (</a:t>
            </a:r>
            <a:r>
              <a:rPr lang="en-US" sz="2400" dirty="0">
                <a:solidFill>
                  <a:srgbClr val="0000FF"/>
                </a:solidFill>
                <a:latin typeface="Consolas" panose="020B0609020204030204" pitchFamily="49" charset="0"/>
                <a:ea typeface="Calibri" panose="020F0502020204030204" pitchFamily="34" charset="0"/>
                <a:cs typeface="Lucida Console" panose="020B0609040504020204" pitchFamily="49" charset="0"/>
              </a:rPr>
              <a:t>Get-Credential</a:t>
            </a:r>
            <a:r>
              <a:rPr lang="en-US" sz="2400" dirty="0">
                <a:solidFill>
                  <a:srgbClr val="353535"/>
                </a:solidFill>
                <a:latin typeface="Consolas" panose="020B0609020204030204" pitchFamily="49" charset="0"/>
                <a:ea typeface="Calibri" panose="020F0502020204030204" pitchFamily="34" charset="0"/>
                <a:cs typeface="Lucida Console" panose="020B0609040504020204" pitchFamily="49" charset="0"/>
              </a:rPr>
              <a:t>)</a:t>
            </a:r>
            <a:endParaRPr lang="en-US" sz="2400" dirty="0">
              <a:solidFill>
                <a:srgbClr val="353535"/>
              </a:solidFill>
              <a:latin typeface="Consolas" panose="020B0609020204030204" pitchFamily="49" charset="0"/>
              <a:ea typeface="Calibri" panose="020F0502020204030204" pitchFamily="34" charset="0"/>
              <a:cs typeface="Times New Roman" panose="02020603050405020304" pitchFamily="18" charset="0"/>
            </a:endParaRPr>
          </a:p>
          <a:p>
            <a:pPr defTabSz="932597">
              <a:lnSpc>
                <a:spcPct val="102000"/>
              </a:lnSpc>
            </a:pPr>
            <a:r>
              <a:rPr lang="en-US" sz="2400" dirty="0">
                <a:solidFill>
                  <a:srgbClr val="0000FF"/>
                </a:solidFill>
                <a:latin typeface="Consolas" panose="020B0609020204030204" pitchFamily="49" charset="0"/>
                <a:ea typeface="Calibri" panose="020F0502020204030204" pitchFamily="34" charset="0"/>
                <a:cs typeface="Lucida Console" panose="020B0609040504020204" pitchFamily="49" charset="0"/>
              </a:rPr>
              <a:t>Invoke-Command</a:t>
            </a:r>
            <a:r>
              <a:rPr lang="en-US" sz="2400" dirty="0">
                <a:solidFill>
                  <a:srgbClr val="353535"/>
                </a:solidFill>
                <a:latin typeface="Consolas" panose="020B0609020204030204" pitchFamily="49" charset="0"/>
                <a:ea typeface="Calibri" panose="020F0502020204030204" pitchFamily="34" charset="0"/>
                <a:cs typeface="Lucida Console" panose="020B0609040504020204" pitchFamily="49" charset="0"/>
              </a:rPr>
              <a:t> </a:t>
            </a:r>
            <a:r>
              <a:rPr lang="en-US" sz="2400" dirty="0">
                <a:solidFill>
                  <a:srgbClr val="000080"/>
                </a:solidFill>
                <a:latin typeface="Consolas" panose="020B0609020204030204" pitchFamily="49" charset="0"/>
                <a:ea typeface="Calibri" panose="020F0502020204030204" pitchFamily="34" charset="0"/>
                <a:cs typeface="Lucida Console" panose="020B0609040504020204" pitchFamily="49" charset="0"/>
              </a:rPr>
              <a:t>-Session</a:t>
            </a:r>
            <a:r>
              <a:rPr lang="en-US" sz="2400" dirty="0">
                <a:solidFill>
                  <a:srgbClr val="353535"/>
                </a:solidFill>
                <a:latin typeface="Consolas" panose="020B0609020204030204" pitchFamily="49" charset="0"/>
                <a:ea typeface="Calibri" panose="020F0502020204030204" pitchFamily="34" charset="0"/>
                <a:cs typeface="Lucida Console" panose="020B0609040504020204" pitchFamily="49" charset="0"/>
              </a:rPr>
              <a:t> </a:t>
            </a:r>
            <a:r>
              <a:rPr lang="en-US" sz="2400" dirty="0">
                <a:solidFill>
                  <a:srgbClr val="FF4500"/>
                </a:solidFill>
                <a:latin typeface="Consolas" panose="020B0609020204030204" pitchFamily="49" charset="0"/>
                <a:ea typeface="Calibri" panose="020F0502020204030204" pitchFamily="34" charset="0"/>
                <a:cs typeface="Lucida Console" panose="020B0609040504020204" pitchFamily="49" charset="0"/>
              </a:rPr>
              <a:t>$</a:t>
            </a:r>
            <a:r>
              <a:rPr lang="en-US" sz="2400" dirty="0" err="1">
                <a:solidFill>
                  <a:srgbClr val="FF4500"/>
                </a:solidFill>
                <a:latin typeface="Consolas" panose="020B0609020204030204" pitchFamily="49" charset="0"/>
                <a:ea typeface="Calibri" panose="020F0502020204030204" pitchFamily="34" charset="0"/>
                <a:cs typeface="Lucida Console" panose="020B0609040504020204" pitchFamily="49" charset="0"/>
              </a:rPr>
              <a:t>pepSession</a:t>
            </a:r>
            <a:r>
              <a:rPr lang="en-US" sz="2400" dirty="0">
                <a:solidFill>
                  <a:srgbClr val="353535"/>
                </a:solidFill>
                <a:latin typeface="Consolas" panose="020B0609020204030204" pitchFamily="49" charset="0"/>
                <a:ea typeface="Calibri" panose="020F0502020204030204" pitchFamily="34" charset="0"/>
                <a:cs typeface="Lucida Console" panose="020B0609040504020204" pitchFamily="49" charset="0"/>
              </a:rPr>
              <a:t> </a:t>
            </a:r>
            <a:r>
              <a:rPr lang="en-US" sz="2400" dirty="0">
                <a:solidFill>
                  <a:srgbClr val="000080"/>
                </a:solidFill>
                <a:latin typeface="Consolas" panose="020B0609020204030204" pitchFamily="49" charset="0"/>
                <a:ea typeface="Calibri" panose="020F0502020204030204" pitchFamily="34" charset="0"/>
                <a:cs typeface="Lucida Console" panose="020B0609040504020204" pitchFamily="49" charset="0"/>
              </a:rPr>
              <a:t>-</a:t>
            </a:r>
            <a:r>
              <a:rPr lang="en-US" sz="2400" dirty="0" err="1">
                <a:solidFill>
                  <a:srgbClr val="000080"/>
                </a:solidFill>
                <a:latin typeface="Consolas" panose="020B0609020204030204" pitchFamily="49" charset="0"/>
                <a:ea typeface="Calibri" panose="020F0502020204030204" pitchFamily="34" charset="0"/>
                <a:cs typeface="Lucida Console" panose="020B0609040504020204" pitchFamily="49" charset="0"/>
              </a:rPr>
              <a:t>ScriptBlock</a:t>
            </a:r>
            <a:r>
              <a:rPr lang="en-US" sz="2400" dirty="0">
                <a:solidFill>
                  <a:srgbClr val="353535"/>
                </a:solidFill>
                <a:latin typeface="Consolas" panose="020B0609020204030204" pitchFamily="49" charset="0"/>
                <a:ea typeface="Calibri" panose="020F0502020204030204" pitchFamily="34" charset="0"/>
                <a:cs typeface="Lucida Console" panose="020B0609040504020204" pitchFamily="49" charset="0"/>
              </a:rPr>
              <a:t> { </a:t>
            </a:r>
            <a:endParaRPr lang="en-US" sz="2400" dirty="0">
              <a:solidFill>
                <a:srgbClr val="353535"/>
              </a:solidFill>
              <a:latin typeface="Consolas" panose="020B0609020204030204" pitchFamily="49" charset="0"/>
              <a:ea typeface="Calibri" panose="020F0502020204030204" pitchFamily="34" charset="0"/>
              <a:cs typeface="Times New Roman" panose="02020603050405020304" pitchFamily="18" charset="0"/>
            </a:endParaRPr>
          </a:p>
          <a:p>
            <a:pPr defTabSz="932597">
              <a:lnSpc>
                <a:spcPct val="102000"/>
              </a:lnSpc>
            </a:pPr>
            <a:r>
              <a:rPr lang="en-US" sz="2400" dirty="0">
                <a:solidFill>
                  <a:srgbClr val="0000FF"/>
                </a:solidFill>
                <a:latin typeface="Consolas" panose="020B0609020204030204" pitchFamily="49" charset="0"/>
                <a:ea typeface="Calibri" panose="020F0502020204030204" pitchFamily="34" charset="0"/>
                <a:cs typeface="Lucida Console" panose="020B0609040504020204" pitchFamily="49" charset="0"/>
              </a:rPr>
              <a:t>	Get-</a:t>
            </a:r>
            <a:r>
              <a:rPr lang="en-US" sz="2400" dirty="0" err="1">
                <a:solidFill>
                  <a:srgbClr val="0000FF"/>
                </a:solidFill>
                <a:latin typeface="Consolas" panose="020B0609020204030204" pitchFamily="49" charset="0"/>
                <a:ea typeface="Calibri" panose="020F0502020204030204" pitchFamily="34" charset="0"/>
                <a:cs typeface="Lucida Console" panose="020B0609040504020204" pitchFamily="49" charset="0"/>
              </a:rPr>
              <a:t>AzureStackLog</a:t>
            </a:r>
            <a:r>
              <a:rPr lang="en-US" sz="2400" dirty="0">
                <a:solidFill>
                  <a:srgbClr val="0000FF"/>
                </a:solidFill>
                <a:latin typeface="Consolas" panose="020B0609020204030204" pitchFamily="49" charset="0"/>
                <a:ea typeface="Calibri" panose="020F0502020204030204" pitchFamily="34" charset="0"/>
                <a:cs typeface="Lucida Console" panose="020B0609040504020204" pitchFamily="49" charset="0"/>
              </a:rPr>
              <a:t> </a:t>
            </a:r>
            <a:r>
              <a:rPr lang="en-US" sz="2400" dirty="0">
                <a:solidFill>
                  <a:srgbClr val="000080"/>
                </a:solidFill>
                <a:latin typeface="Consolas" panose="020B0609020204030204" pitchFamily="49" charset="0"/>
                <a:ea typeface="Calibri" panose="020F0502020204030204" pitchFamily="34" charset="0"/>
                <a:cs typeface="Lucida Console" panose="020B0609040504020204" pitchFamily="49" charset="0"/>
              </a:rPr>
              <a:t>-</a:t>
            </a:r>
            <a:r>
              <a:rPr lang="en-US" sz="2400" dirty="0" err="1">
                <a:solidFill>
                  <a:srgbClr val="000080"/>
                </a:solidFill>
                <a:latin typeface="Consolas" panose="020B0609020204030204" pitchFamily="49" charset="0"/>
                <a:ea typeface="Calibri" panose="020F0502020204030204" pitchFamily="34" charset="0"/>
                <a:cs typeface="Lucida Console" panose="020B0609040504020204" pitchFamily="49" charset="0"/>
              </a:rPr>
              <a:t>OutputDir</a:t>
            </a:r>
            <a:r>
              <a:rPr lang="en-US" sz="2400" dirty="0">
                <a:solidFill>
                  <a:srgbClr val="0000FF"/>
                </a:solidFill>
                <a:latin typeface="Consolas" panose="020B0609020204030204" pitchFamily="49" charset="0"/>
                <a:ea typeface="Calibri" panose="020F0502020204030204" pitchFamily="34" charset="0"/>
                <a:cs typeface="Lucida Console" panose="020B0609040504020204" pitchFamily="49" charset="0"/>
              </a:rPr>
              <a:t> </a:t>
            </a:r>
            <a:r>
              <a:rPr lang="en-US" sz="2400" dirty="0">
                <a:solidFill>
                  <a:srgbClr val="8A2BE2"/>
                </a:solidFill>
                <a:latin typeface="Consolas" panose="020B0609020204030204" pitchFamily="49" charset="0"/>
                <a:ea typeface="Calibri" panose="020F0502020204030204" pitchFamily="34" charset="0"/>
                <a:cs typeface="Lucida Console" panose="020B0609040504020204" pitchFamily="49" charset="0"/>
              </a:rPr>
              <a:t>\\accessible\path</a:t>
            </a:r>
            <a:endParaRPr lang="en-US" sz="2400" dirty="0">
              <a:solidFill>
                <a:srgbClr val="353535"/>
              </a:solidFill>
              <a:latin typeface="Consolas" panose="020B0609020204030204" pitchFamily="49" charset="0"/>
              <a:ea typeface="Calibri" panose="020F0502020204030204" pitchFamily="34" charset="0"/>
              <a:cs typeface="Times New Roman" panose="02020603050405020304" pitchFamily="18" charset="0"/>
            </a:endParaRPr>
          </a:p>
          <a:p>
            <a:pPr indent="466298" defTabSz="932597">
              <a:lnSpc>
                <a:spcPct val="102000"/>
              </a:lnSpc>
            </a:pPr>
            <a:r>
              <a:rPr lang="en-US" sz="2400" dirty="0">
                <a:solidFill>
                  <a:srgbClr val="353535"/>
                </a:solidFill>
                <a:latin typeface="Consolas" panose="020B0609020204030204" pitchFamily="49" charset="0"/>
                <a:ea typeface="Calibri" panose="020F0502020204030204" pitchFamily="34" charset="0"/>
                <a:cs typeface="Lucida Console" panose="020B0609040504020204" pitchFamily="49" charset="0"/>
              </a:rPr>
              <a:t>}  </a:t>
            </a:r>
            <a:endParaRPr lang="en-US" sz="2400" dirty="0">
              <a:solidFill>
                <a:srgbClr val="353535"/>
              </a:solidFill>
              <a:latin typeface="Consolas" panose="020B0609020204030204" pitchFamily="49"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487521127"/>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C23808-2734-4F1D-A9E3-B0F5724794C7}"/>
              </a:ext>
            </a:extLst>
          </p:cNvPr>
          <p:cNvSpPr>
            <a:spLocks noGrp="1"/>
          </p:cNvSpPr>
          <p:nvPr>
            <p:ph type="title"/>
          </p:nvPr>
        </p:nvSpPr>
        <p:spPr/>
        <p:txBody>
          <a:bodyPr/>
          <a:lstStyle/>
          <a:p>
            <a:r>
              <a:rPr lang="en-US" dirty="0"/>
              <a:t>Additional Logs</a:t>
            </a:r>
          </a:p>
        </p:txBody>
      </p:sp>
      <p:sp>
        <p:nvSpPr>
          <p:cNvPr id="3" name="Text Placeholder 2">
            <a:extLst>
              <a:ext uri="{FF2B5EF4-FFF2-40B4-BE49-F238E27FC236}">
                <a16:creationId xmlns:a16="http://schemas.microsoft.com/office/drawing/2014/main" id="{D6E1F4EA-26E4-4520-8994-25ED2A00F58E}"/>
              </a:ext>
            </a:extLst>
          </p:cNvPr>
          <p:cNvSpPr>
            <a:spLocks noGrp="1"/>
          </p:cNvSpPr>
          <p:nvPr>
            <p:ph type="body" sz="quarter" idx="10"/>
          </p:nvPr>
        </p:nvSpPr>
        <p:spPr>
          <a:xfrm>
            <a:off x="275482" y="1212850"/>
            <a:ext cx="11887100" cy="975780"/>
          </a:xfrm>
        </p:spPr>
        <p:txBody>
          <a:bodyPr/>
          <a:lstStyle/>
          <a:p>
            <a:r>
              <a:rPr lang="en-US" sz="2856" dirty="0">
                <a:latin typeface="+mn-lt"/>
              </a:rPr>
              <a:t>To gather additional logs, you can use the Portal or Get-</a:t>
            </a:r>
            <a:r>
              <a:rPr lang="en-US" sz="2856" dirty="0" err="1">
                <a:latin typeface="+mn-lt"/>
              </a:rPr>
              <a:t>AzureStackLog</a:t>
            </a:r>
            <a:r>
              <a:rPr lang="en-US" sz="2856" dirty="0">
                <a:latin typeface="+mn-lt"/>
              </a:rPr>
              <a:t> from the Privileged Endpoint.</a:t>
            </a:r>
          </a:p>
        </p:txBody>
      </p:sp>
      <p:sp>
        <p:nvSpPr>
          <p:cNvPr id="4" name="Rectangle 3">
            <a:extLst>
              <a:ext uri="{FF2B5EF4-FFF2-40B4-BE49-F238E27FC236}">
                <a16:creationId xmlns:a16="http://schemas.microsoft.com/office/drawing/2014/main" id="{CBE9DF9E-7697-48BC-9E34-016FD8109686}"/>
              </a:ext>
            </a:extLst>
          </p:cNvPr>
          <p:cNvSpPr/>
          <p:nvPr/>
        </p:nvSpPr>
        <p:spPr>
          <a:xfrm>
            <a:off x="4465636" y="2365289"/>
            <a:ext cx="7467595" cy="1776192"/>
          </a:xfrm>
          <a:prstGeom prst="rect">
            <a:avLst/>
          </a:prstGeom>
        </p:spPr>
        <p:txBody>
          <a:bodyPr wrap="square">
            <a:spAutoFit/>
          </a:bodyPr>
          <a:lstStyle/>
          <a:p>
            <a:pPr defTabSz="932597">
              <a:lnSpc>
                <a:spcPct val="102000"/>
              </a:lnSpc>
            </a:pPr>
            <a:r>
              <a:rPr lang="en-US" dirty="0">
                <a:solidFill>
                  <a:srgbClr val="FF4500"/>
                </a:solidFill>
                <a:latin typeface="Consolas" panose="020B0609020204030204" pitchFamily="49" charset="0"/>
                <a:ea typeface="Calibri" panose="020F0502020204030204" pitchFamily="34" charset="0"/>
                <a:cs typeface="Lucida Console" panose="020B0609040504020204" pitchFamily="49" charset="0"/>
              </a:rPr>
              <a:t>$</a:t>
            </a:r>
            <a:r>
              <a:rPr lang="en-US" dirty="0" err="1">
                <a:solidFill>
                  <a:srgbClr val="FF4500"/>
                </a:solidFill>
                <a:latin typeface="Consolas" panose="020B0609020204030204" pitchFamily="49" charset="0"/>
                <a:ea typeface="Calibri" panose="020F0502020204030204" pitchFamily="34" charset="0"/>
                <a:cs typeface="Lucida Console" panose="020B0609040504020204" pitchFamily="49" charset="0"/>
              </a:rPr>
              <a:t>pepSession</a:t>
            </a:r>
            <a:r>
              <a:rPr lang="en-US" dirty="0">
                <a:solidFill>
                  <a:srgbClr val="353535"/>
                </a:solidFill>
                <a:latin typeface="Consolas" panose="020B0609020204030204" pitchFamily="49" charset="0"/>
                <a:ea typeface="Calibri" panose="020F0502020204030204" pitchFamily="34" charset="0"/>
                <a:cs typeface="Lucida Console" panose="020B0609040504020204" pitchFamily="49" charset="0"/>
              </a:rPr>
              <a:t> </a:t>
            </a:r>
            <a:r>
              <a:rPr lang="en-US" dirty="0">
                <a:solidFill>
                  <a:srgbClr val="A9A9A9"/>
                </a:solidFill>
                <a:latin typeface="Consolas" panose="020B0609020204030204" pitchFamily="49" charset="0"/>
                <a:ea typeface="Calibri" panose="020F0502020204030204" pitchFamily="34" charset="0"/>
                <a:cs typeface="Lucida Console" panose="020B0609040504020204" pitchFamily="49" charset="0"/>
              </a:rPr>
              <a:t>=</a:t>
            </a:r>
            <a:r>
              <a:rPr lang="en-US" dirty="0">
                <a:solidFill>
                  <a:srgbClr val="353535"/>
                </a:solidFill>
                <a:latin typeface="Consolas" panose="020B0609020204030204" pitchFamily="49" charset="0"/>
                <a:ea typeface="Calibri" panose="020F0502020204030204" pitchFamily="34" charset="0"/>
                <a:cs typeface="Lucida Console" panose="020B0609040504020204" pitchFamily="49" charset="0"/>
              </a:rPr>
              <a:t> </a:t>
            </a:r>
            <a:r>
              <a:rPr lang="en-US" dirty="0">
                <a:solidFill>
                  <a:srgbClr val="0000FF"/>
                </a:solidFill>
                <a:latin typeface="Consolas" panose="020B0609020204030204" pitchFamily="49" charset="0"/>
                <a:ea typeface="Calibri" panose="020F0502020204030204" pitchFamily="34" charset="0"/>
                <a:cs typeface="Lucida Console" panose="020B0609040504020204" pitchFamily="49" charset="0"/>
              </a:rPr>
              <a:t>New-</a:t>
            </a:r>
            <a:r>
              <a:rPr lang="en-US" dirty="0" err="1">
                <a:solidFill>
                  <a:srgbClr val="0000FF"/>
                </a:solidFill>
                <a:latin typeface="Consolas" panose="020B0609020204030204" pitchFamily="49" charset="0"/>
                <a:ea typeface="Calibri" panose="020F0502020204030204" pitchFamily="34" charset="0"/>
                <a:cs typeface="Lucida Console" panose="020B0609040504020204" pitchFamily="49" charset="0"/>
              </a:rPr>
              <a:t>PSSession</a:t>
            </a:r>
            <a:r>
              <a:rPr lang="en-US" dirty="0">
                <a:solidFill>
                  <a:srgbClr val="353535"/>
                </a:solidFill>
                <a:latin typeface="Consolas" panose="020B0609020204030204" pitchFamily="49" charset="0"/>
                <a:ea typeface="Calibri" panose="020F0502020204030204" pitchFamily="34" charset="0"/>
                <a:cs typeface="Lucida Console" panose="020B0609040504020204" pitchFamily="49" charset="0"/>
              </a:rPr>
              <a:t> </a:t>
            </a:r>
            <a:r>
              <a:rPr lang="en-US" dirty="0">
                <a:solidFill>
                  <a:srgbClr val="000080"/>
                </a:solidFill>
                <a:latin typeface="Consolas" panose="020B0609020204030204" pitchFamily="49" charset="0"/>
                <a:ea typeface="Calibri" panose="020F0502020204030204" pitchFamily="34" charset="0"/>
                <a:cs typeface="Lucida Console" panose="020B0609040504020204" pitchFamily="49" charset="0"/>
              </a:rPr>
              <a:t>-</a:t>
            </a:r>
            <a:r>
              <a:rPr lang="en-US" dirty="0" err="1">
                <a:solidFill>
                  <a:srgbClr val="000080"/>
                </a:solidFill>
                <a:latin typeface="Consolas" panose="020B0609020204030204" pitchFamily="49" charset="0"/>
                <a:ea typeface="Calibri" panose="020F0502020204030204" pitchFamily="34" charset="0"/>
                <a:cs typeface="Lucida Console" panose="020B0609040504020204" pitchFamily="49" charset="0"/>
              </a:rPr>
              <a:t>ComputerName</a:t>
            </a:r>
            <a:r>
              <a:rPr lang="en-US" dirty="0">
                <a:solidFill>
                  <a:srgbClr val="353535"/>
                </a:solidFill>
                <a:latin typeface="Consolas" panose="020B0609020204030204" pitchFamily="49" charset="0"/>
                <a:ea typeface="Calibri" panose="020F0502020204030204" pitchFamily="34" charset="0"/>
                <a:cs typeface="Lucida Console" panose="020B0609040504020204" pitchFamily="49" charset="0"/>
              </a:rPr>
              <a:t> </a:t>
            </a:r>
            <a:r>
              <a:rPr lang="en-US" dirty="0">
                <a:solidFill>
                  <a:srgbClr val="8A2BE2"/>
                </a:solidFill>
                <a:latin typeface="Consolas" panose="020B0609020204030204" pitchFamily="49" charset="0"/>
                <a:ea typeface="Calibri" panose="020F0502020204030204" pitchFamily="34" charset="0"/>
                <a:cs typeface="Lucida Console" panose="020B0609040504020204" pitchFamily="49" charset="0"/>
              </a:rPr>
              <a:t>Azs-ERCS01</a:t>
            </a:r>
            <a:r>
              <a:rPr lang="en-US" dirty="0">
                <a:solidFill>
                  <a:srgbClr val="353535"/>
                </a:solidFill>
                <a:latin typeface="Consolas" panose="020B0609020204030204" pitchFamily="49" charset="0"/>
                <a:ea typeface="Calibri" panose="020F0502020204030204" pitchFamily="34" charset="0"/>
                <a:cs typeface="Lucida Console" panose="020B0609040504020204" pitchFamily="49" charset="0"/>
              </a:rPr>
              <a:t> `</a:t>
            </a:r>
            <a:br>
              <a:rPr lang="en-US" dirty="0">
                <a:solidFill>
                  <a:srgbClr val="353535"/>
                </a:solidFill>
                <a:latin typeface="Consolas" panose="020B0609020204030204" pitchFamily="49" charset="0"/>
                <a:ea typeface="Calibri" panose="020F0502020204030204" pitchFamily="34" charset="0"/>
                <a:cs typeface="Lucida Console" panose="020B0609040504020204" pitchFamily="49" charset="0"/>
              </a:rPr>
            </a:br>
            <a:r>
              <a:rPr lang="en-US" dirty="0">
                <a:solidFill>
                  <a:srgbClr val="353535"/>
                </a:solidFill>
                <a:latin typeface="Consolas" panose="020B0609020204030204" pitchFamily="49" charset="0"/>
                <a:ea typeface="Calibri" panose="020F0502020204030204" pitchFamily="34" charset="0"/>
                <a:cs typeface="Lucida Console" panose="020B0609040504020204" pitchFamily="49" charset="0"/>
              </a:rPr>
              <a:t>		   </a:t>
            </a:r>
            <a:r>
              <a:rPr lang="en-US" dirty="0">
                <a:solidFill>
                  <a:srgbClr val="000080"/>
                </a:solidFill>
                <a:latin typeface="Consolas" panose="020B0609020204030204" pitchFamily="49" charset="0"/>
                <a:ea typeface="Calibri" panose="020F0502020204030204" pitchFamily="34" charset="0"/>
                <a:cs typeface="Lucida Console" panose="020B0609040504020204" pitchFamily="49" charset="0"/>
              </a:rPr>
              <a:t>-</a:t>
            </a:r>
            <a:r>
              <a:rPr lang="en-US" dirty="0" err="1">
                <a:solidFill>
                  <a:srgbClr val="000080"/>
                </a:solidFill>
                <a:latin typeface="Consolas" panose="020B0609020204030204" pitchFamily="49" charset="0"/>
                <a:ea typeface="Calibri" panose="020F0502020204030204" pitchFamily="34" charset="0"/>
                <a:cs typeface="Lucida Console" panose="020B0609040504020204" pitchFamily="49" charset="0"/>
              </a:rPr>
              <a:t>ConfigurationName</a:t>
            </a:r>
            <a:r>
              <a:rPr lang="en-US" dirty="0">
                <a:solidFill>
                  <a:srgbClr val="353535"/>
                </a:solidFill>
                <a:latin typeface="Consolas" panose="020B0609020204030204" pitchFamily="49" charset="0"/>
                <a:ea typeface="Calibri" panose="020F0502020204030204" pitchFamily="34" charset="0"/>
                <a:cs typeface="Lucida Console" panose="020B0609040504020204" pitchFamily="49" charset="0"/>
              </a:rPr>
              <a:t> </a:t>
            </a:r>
            <a:r>
              <a:rPr lang="en-US" dirty="0" err="1">
                <a:solidFill>
                  <a:srgbClr val="8A2BE2"/>
                </a:solidFill>
                <a:latin typeface="Consolas" panose="020B0609020204030204" pitchFamily="49" charset="0"/>
                <a:ea typeface="Calibri" panose="020F0502020204030204" pitchFamily="34" charset="0"/>
                <a:cs typeface="Lucida Console" panose="020B0609040504020204" pitchFamily="49" charset="0"/>
              </a:rPr>
              <a:t>PrivilegedEndpoint</a:t>
            </a:r>
            <a:r>
              <a:rPr lang="en-US" dirty="0">
                <a:solidFill>
                  <a:srgbClr val="8A2BE2"/>
                </a:solidFill>
                <a:latin typeface="Consolas" panose="020B0609020204030204" pitchFamily="49" charset="0"/>
                <a:ea typeface="Calibri" panose="020F0502020204030204" pitchFamily="34" charset="0"/>
                <a:cs typeface="Lucida Console" panose="020B0609040504020204" pitchFamily="49" charset="0"/>
              </a:rPr>
              <a:t> `</a:t>
            </a:r>
            <a:r>
              <a:rPr lang="en-US" dirty="0">
                <a:solidFill>
                  <a:srgbClr val="353535"/>
                </a:solidFill>
                <a:latin typeface="Consolas" panose="020B0609020204030204" pitchFamily="49" charset="0"/>
                <a:ea typeface="Calibri" panose="020F0502020204030204" pitchFamily="34" charset="0"/>
                <a:cs typeface="Lucida Console" panose="020B0609040504020204" pitchFamily="49" charset="0"/>
              </a:rPr>
              <a:t> </a:t>
            </a:r>
            <a:br>
              <a:rPr lang="en-US" dirty="0">
                <a:solidFill>
                  <a:srgbClr val="353535"/>
                </a:solidFill>
                <a:latin typeface="Consolas" panose="020B0609020204030204" pitchFamily="49" charset="0"/>
                <a:ea typeface="Calibri" panose="020F0502020204030204" pitchFamily="34" charset="0"/>
                <a:cs typeface="Lucida Console" panose="020B0609040504020204" pitchFamily="49" charset="0"/>
              </a:rPr>
            </a:br>
            <a:r>
              <a:rPr lang="en-US" dirty="0">
                <a:solidFill>
                  <a:srgbClr val="000080"/>
                </a:solidFill>
                <a:latin typeface="Consolas" panose="020B0609020204030204" pitchFamily="49" charset="0"/>
                <a:ea typeface="Calibri" panose="020F0502020204030204" pitchFamily="34" charset="0"/>
                <a:cs typeface="Lucida Console" panose="020B0609040504020204" pitchFamily="49" charset="0"/>
              </a:rPr>
              <a:t>		   -Credential</a:t>
            </a:r>
            <a:r>
              <a:rPr lang="en-US" dirty="0">
                <a:solidFill>
                  <a:srgbClr val="353535"/>
                </a:solidFill>
                <a:latin typeface="Consolas" panose="020B0609020204030204" pitchFamily="49" charset="0"/>
                <a:ea typeface="Calibri" panose="020F0502020204030204" pitchFamily="34" charset="0"/>
                <a:cs typeface="Lucida Console" panose="020B0609040504020204" pitchFamily="49" charset="0"/>
              </a:rPr>
              <a:t> (</a:t>
            </a:r>
            <a:r>
              <a:rPr lang="en-US" dirty="0">
                <a:solidFill>
                  <a:srgbClr val="0000FF"/>
                </a:solidFill>
                <a:latin typeface="Consolas" panose="020B0609020204030204" pitchFamily="49" charset="0"/>
                <a:ea typeface="Calibri" panose="020F0502020204030204" pitchFamily="34" charset="0"/>
                <a:cs typeface="Lucida Console" panose="020B0609040504020204" pitchFamily="49" charset="0"/>
              </a:rPr>
              <a:t>Get-Credential</a:t>
            </a:r>
            <a:r>
              <a:rPr lang="en-US" dirty="0">
                <a:solidFill>
                  <a:srgbClr val="353535"/>
                </a:solidFill>
                <a:latin typeface="Consolas" panose="020B0609020204030204" pitchFamily="49" charset="0"/>
                <a:ea typeface="Calibri" panose="020F0502020204030204" pitchFamily="34" charset="0"/>
                <a:cs typeface="Lucida Console" panose="020B0609040504020204" pitchFamily="49" charset="0"/>
              </a:rPr>
              <a:t>)</a:t>
            </a:r>
            <a:endParaRPr lang="en-US" dirty="0">
              <a:solidFill>
                <a:srgbClr val="353535"/>
              </a:solidFill>
              <a:latin typeface="Consolas" panose="020B0609020204030204" pitchFamily="49" charset="0"/>
              <a:ea typeface="Calibri" panose="020F0502020204030204" pitchFamily="34" charset="0"/>
              <a:cs typeface="Times New Roman" panose="02020603050405020304" pitchFamily="18" charset="0"/>
            </a:endParaRPr>
          </a:p>
          <a:p>
            <a:pPr defTabSz="932597">
              <a:lnSpc>
                <a:spcPct val="102000"/>
              </a:lnSpc>
            </a:pPr>
            <a:r>
              <a:rPr lang="en-US" dirty="0">
                <a:solidFill>
                  <a:srgbClr val="0000FF"/>
                </a:solidFill>
                <a:latin typeface="Consolas" panose="020B0609020204030204" pitchFamily="49" charset="0"/>
                <a:ea typeface="Calibri" panose="020F0502020204030204" pitchFamily="34" charset="0"/>
                <a:cs typeface="Lucida Console" panose="020B0609040504020204" pitchFamily="49" charset="0"/>
              </a:rPr>
              <a:t>Invoke-Command</a:t>
            </a:r>
            <a:r>
              <a:rPr lang="en-US" dirty="0">
                <a:solidFill>
                  <a:srgbClr val="353535"/>
                </a:solidFill>
                <a:latin typeface="Consolas" panose="020B0609020204030204" pitchFamily="49" charset="0"/>
                <a:ea typeface="Calibri" panose="020F0502020204030204" pitchFamily="34" charset="0"/>
                <a:cs typeface="Lucida Console" panose="020B0609040504020204" pitchFamily="49" charset="0"/>
              </a:rPr>
              <a:t> </a:t>
            </a:r>
            <a:r>
              <a:rPr lang="en-US" dirty="0">
                <a:solidFill>
                  <a:srgbClr val="000080"/>
                </a:solidFill>
                <a:latin typeface="Consolas" panose="020B0609020204030204" pitchFamily="49" charset="0"/>
                <a:ea typeface="Calibri" panose="020F0502020204030204" pitchFamily="34" charset="0"/>
                <a:cs typeface="Lucida Console" panose="020B0609040504020204" pitchFamily="49" charset="0"/>
              </a:rPr>
              <a:t>-Session</a:t>
            </a:r>
            <a:r>
              <a:rPr lang="en-US" dirty="0">
                <a:solidFill>
                  <a:srgbClr val="353535"/>
                </a:solidFill>
                <a:latin typeface="Consolas" panose="020B0609020204030204" pitchFamily="49" charset="0"/>
                <a:ea typeface="Calibri" panose="020F0502020204030204" pitchFamily="34" charset="0"/>
                <a:cs typeface="Lucida Console" panose="020B0609040504020204" pitchFamily="49" charset="0"/>
              </a:rPr>
              <a:t> </a:t>
            </a:r>
            <a:r>
              <a:rPr lang="en-US" dirty="0">
                <a:solidFill>
                  <a:srgbClr val="FF4500"/>
                </a:solidFill>
                <a:latin typeface="Consolas" panose="020B0609020204030204" pitchFamily="49" charset="0"/>
                <a:ea typeface="Calibri" panose="020F0502020204030204" pitchFamily="34" charset="0"/>
                <a:cs typeface="Lucida Console" panose="020B0609040504020204" pitchFamily="49" charset="0"/>
              </a:rPr>
              <a:t>$</a:t>
            </a:r>
            <a:r>
              <a:rPr lang="en-US" dirty="0" err="1">
                <a:solidFill>
                  <a:srgbClr val="FF4500"/>
                </a:solidFill>
                <a:latin typeface="Consolas" panose="020B0609020204030204" pitchFamily="49" charset="0"/>
                <a:ea typeface="Calibri" panose="020F0502020204030204" pitchFamily="34" charset="0"/>
                <a:cs typeface="Lucida Console" panose="020B0609040504020204" pitchFamily="49" charset="0"/>
              </a:rPr>
              <a:t>pepSession</a:t>
            </a:r>
            <a:r>
              <a:rPr lang="en-US" dirty="0">
                <a:solidFill>
                  <a:srgbClr val="353535"/>
                </a:solidFill>
                <a:latin typeface="Consolas" panose="020B0609020204030204" pitchFamily="49" charset="0"/>
                <a:ea typeface="Calibri" panose="020F0502020204030204" pitchFamily="34" charset="0"/>
                <a:cs typeface="Lucida Console" panose="020B0609040504020204" pitchFamily="49" charset="0"/>
              </a:rPr>
              <a:t> </a:t>
            </a:r>
            <a:r>
              <a:rPr lang="en-US" dirty="0">
                <a:solidFill>
                  <a:srgbClr val="000080"/>
                </a:solidFill>
                <a:latin typeface="Consolas" panose="020B0609020204030204" pitchFamily="49" charset="0"/>
                <a:ea typeface="Calibri" panose="020F0502020204030204" pitchFamily="34" charset="0"/>
                <a:cs typeface="Lucida Console" panose="020B0609040504020204" pitchFamily="49" charset="0"/>
              </a:rPr>
              <a:t>-</a:t>
            </a:r>
            <a:r>
              <a:rPr lang="en-US" dirty="0" err="1">
                <a:solidFill>
                  <a:srgbClr val="000080"/>
                </a:solidFill>
                <a:latin typeface="Consolas" panose="020B0609020204030204" pitchFamily="49" charset="0"/>
                <a:ea typeface="Calibri" panose="020F0502020204030204" pitchFamily="34" charset="0"/>
                <a:cs typeface="Lucida Console" panose="020B0609040504020204" pitchFamily="49" charset="0"/>
              </a:rPr>
              <a:t>ScriptBlock</a:t>
            </a:r>
            <a:r>
              <a:rPr lang="en-US" dirty="0">
                <a:solidFill>
                  <a:srgbClr val="353535"/>
                </a:solidFill>
                <a:latin typeface="Consolas" panose="020B0609020204030204" pitchFamily="49" charset="0"/>
                <a:ea typeface="Calibri" panose="020F0502020204030204" pitchFamily="34" charset="0"/>
                <a:cs typeface="Lucida Console" panose="020B0609040504020204" pitchFamily="49" charset="0"/>
              </a:rPr>
              <a:t> { </a:t>
            </a:r>
            <a:endParaRPr lang="en-US" dirty="0">
              <a:solidFill>
                <a:srgbClr val="353535"/>
              </a:solidFill>
              <a:latin typeface="Consolas" panose="020B0609020204030204" pitchFamily="49" charset="0"/>
              <a:ea typeface="Calibri" panose="020F0502020204030204" pitchFamily="34" charset="0"/>
              <a:cs typeface="Times New Roman" panose="02020603050405020304" pitchFamily="18" charset="0"/>
            </a:endParaRPr>
          </a:p>
          <a:p>
            <a:pPr defTabSz="932597">
              <a:lnSpc>
                <a:spcPct val="102000"/>
              </a:lnSpc>
            </a:pPr>
            <a:r>
              <a:rPr lang="en-US" dirty="0">
                <a:solidFill>
                  <a:srgbClr val="0000FF"/>
                </a:solidFill>
                <a:latin typeface="Consolas" panose="020B0609020204030204" pitchFamily="49" charset="0"/>
                <a:ea typeface="Calibri" panose="020F0502020204030204" pitchFamily="34" charset="0"/>
                <a:cs typeface="Lucida Console" panose="020B0609040504020204" pitchFamily="49" charset="0"/>
              </a:rPr>
              <a:t>	Get-</a:t>
            </a:r>
            <a:r>
              <a:rPr lang="en-US" dirty="0" err="1">
                <a:solidFill>
                  <a:srgbClr val="0000FF"/>
                </a:solidFill>
                <a:latin typeface="Consolas" panose="020B0609020204030204" pitchFamily="49" charset="0"/>
                <a:ea typeface="Calibri" panose="020F0502020204030204" pitchFamily="34" charset="0"/>
                <a:cs typeface="Lucida Console" panose="020B0609040504020204" pitchFamily="49" charset="0"/>
              </a:rPr>
              <a:t>AzureStackLog</a:t>
            </a:r>
            <a:r>
              <a:rPr lang="en-US" dirty="0">
                <a:solidFill>
                  <a:srgbClr val="0000FF"/>
                </a:solidFill>
                <a:latin typeface="Consolas" panose="020B0609020204030204" pitchFamily="49" charset="0"/>
                <a:ea typeface="Calibri" panose="020F0502020204030204" pitchFamily="34" charset="0"/>
                <a:cs typeface="Lucida Console" panose="020B0609040504020204" pitchFamily="49" charset="0"/>
              </a:rPr>
              <a:t> </a:t>
            </a:r>
            <a:r>
              <a:rPr lang="en-US" dirty="0">
                <a:solidFill>
                  <a:srgbClr val="000080"/>
                </a:solidFill>
                <a:latin typeface="Consolas" panose="020B0609020204030204" pitchFamily="49" charset="0"/>
                <a:ea typeface="Calibri" panose="020F0502020204030204" pitchFamily="34" charset="0"/>
                <a:cs typeface="Lucida Console" panose="020B0609040504020204" pitchFamily="49" charset="0"/>
              </a:rPr>
              <a:t>-</a:t>
            </a:r>
            <a:r>
              <a:rPr lang="en-US" dirty="0" err="1">
                <a:solidFill>
                  <a:srgbClr val="000080"/>
                </a:solidFill>
                <a:latin typeface="Consolas" panose="020B0609020204030204" pitchFamily="49" charset="0"/>
                <a:ea typeface="Calibri" panose="020F0502020204030204" pitchFamily="34" charset="0"/>
                <a:cs typeface="Lucida Console" panose="020B0609040504020204" pitchFamily="49" charset="0"/>
              </a:rPr>
              <a:t>OutputDir</a:t>
            </a:r>
            <a:r>
              <a:rPr lang="en-US" dirty="0">
                <a:solidFill>
                  <a:srgbClr val="0000FF"/>
                </a:solidFill>
                <a:latin typeface="Consolas" panose="020B0609020204030204" pitchFamily="49" charset="0"/>
                <a:ea typeface="Calibri" panose="020F0502020204030204" pitchFamily="34" charset="0"/>
                <a:cs typeface="Lucida Console" panose="020B0609040504020204" pitchFamily="49" charset="0"/>
              </a:rPr>
              <a:t> </a:t>
            </a:r>
            <a:r>
              <a:rPr lang="en-US" dirty="0">
                <a:solidFill>
                  <a:srgbClr val="8A2BE2"/>
                </a:solidFill>
                <a:latin typeface="Consolas" panose="020B0609020204030204" pitchFamily="49" charset="0"/>
                <a:ea typeface="Calibri" panose="020F0502020204030204" pitchFamily="34" charset="0"/>
                <a:cs typeface="Lucida Console" panose="020B0609040504020204" pitchFamily="49" charset="0"/>
              </a:rPr>
              <a:t>\\accessible\path</a:t>
            </a:r>
            <a:endParaRPr lang="en-US" dirty="0">
              <a:solidFill>
                <a:srgbClr val="353535"/>
              </a:solidFill>
              <a:latin typeface="Consolas" panose="020B0609020204030204" pitchFamily="49" charset="0"/>
              <a:ea typeface="Calibri" panose="020F0502020204030204" pitchFamily="34" charset="0"/>
              <a:cs typeface="Times New Roman" panose="02020603050405020304" pitchFamily="18" charset="0"/>
            </a:endParaRPr>
          </a:p>
          <a:p>
            <a:pPr indent="466298" defTabSz="932597">
              <a:lnSpc>
                <a:spcPct val="102000"/>
              </a:lnSpc>
            </a:pPr>
            <a:r>
              <a:rPr lang="en-US" dirty="0">
                <a:solidFill>
                  <a:srgbClr val="353535"/>
                </a:solidFill>
                <a:latin typeface="Consolas" panose="020B0609020204030204" pitchFamily="49" charset="0"/>
                <a:ea typeface="Calibri" panose="020F0502020204030204" pitchFamily="34" charset="0"/>
                <a:cs typeface="Lucida Console" panose="020B0609040504020204" pitchFamily="49" charset="0"/>
              </a:rPr>
              <a:t>}  </a:t>
            </a:r>
            <a:endParaRPr lang="en-US" dirty="0">
              <a:solidFill>
                <a:srgbClr val="353535"/>
              </a:solidFill>
              <a:latin typeface="Consolas" panose="020B0609020204030204" pitchFamily="49" charset="0"/>
              <a:ea typeface="Calibri" panose="020F050202020403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76778780-C7AF-47C3-962A-D621B6FB5CBA}"/>
              </a:ext>
            </a:extLst>
          </p:cNvPr>
          <p:cNvSpPr txBox="1"/>
          <p:nvPr/>
        </p:nvSpPr>
        <p:spPr>
          <a:xfrm>
            <a:off x="4465636" y="4285760"/>
            <a:ext cx="6781795" cy="1957459"/>
          </a:xfrm>
          <a:prstGeom prst="rect">
            <a:avLst/>
          </a:prstGeom>
          <a:noFill/>
        </p:spPr>
        <p:txBody>
          <a:bodyPr wrap="square" lIns="182880" tIns="146304" rIns="182880" bIns="146304" rtlCol="0">
            <a:spAutoFit/>
          </a:bodyPr>
          <a:lstStyle/>
          <a:p>
            <a:pPr>
              <a:lnSpc>
                <a:spcPct val="90000"/>
              </a:lnSpc>
              <a:spcAft>
                <a:spcPts val="600"/>
              </a:spcAft>
            </a:pPr>
            <a:r>
              <a:rPr lang="en-US" sz="2400" dirty="0">
                <a:latin typeface="+mn-lt"/>
              </a:rPr>
              <a:t>The example above will collect all Azure Stack Hub related Logfiles and write them onto a network share. The scope can be limited to URP (Update Resource Provider) logfiles only by using </a:t>
            </a:r>
            <a:r>
              <a:rPr lang="en-US" sz="2400" b="1" dirty="0" err="1">
                <a:latin typeface="+mn-lt"/>
              </a:rPr>
              <a:t>FilterByRole</a:t>
            </a:r>
            <a:r>
              <a:rPr lang="en-US" sz="2400" b="1" dirty="0">
                <a:latin typeface="+mn-lt"/>
              </a:rPr>
              <a:t> URP.</a:t>
            </a:r>
          </a:p>
        </p:txBody>
      </p:sp>
      <p:sp>
        <p:nvSpPr>
          <p:cNvPr id="6" name="AutoShape 2" descr="Screenshot of diagnostic log collection options">
            <a:extLst>
              <a:ext uri="{FF2B5EF4-FFF2-40B4-BE49-F238E27FC236}">
                <a16:creationId xmlns:a16="http://schemas.microsoft.com/office/drawing/2014/main" id="{1DA9D452-AE20-4313-8AF3-8960A977657C}"/>
              </a:ext>
            </a:extLst>
          </p:cNvPr>
          <p:cNvSpPr>
            <a:spLocks noChangeAspect="1" noChangeArrowheads="1"/>
          </p:cNvSpPr>
          <p:nvPr/>
        </p:nvSpPr>
        <p:spPr bwMode="auto">
          <a:xfrm>
            <a:off x="2789237" y="3178773"/>
            <a:ext cx="1981200" cy="19812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8" name="Picture 7">
            <a:extLst>
              <a:ext uri="{FF2B5EF4-FFF2-40B4-BE49-F238E27FC236}">
                <a16:creationId xmlns:a16="http://schemas.microsoft.com/office/drawing/2014/main" id="{FDDDE85A-B149-4B6E-85C5-824CE9A28ACC}"/>
              </a:ext>
            </a:extLst>
          </p:cNvPr>
          <p:cNvPicPr>
            <a:picLocks noChangeAspect="1"/>
          </p:cNvPicPr>
          <p:nvPr/>
        </p:nvPicPr>
        <p:blipFill>
          <a:blip r:embed="rId3"/>
          <a:stretch>
            <a:fillRect/>
          </a:stretch>
        </p:blipFill>
        <p:spPr>
          <a:xfrm>
            <a:off x="503238" y="2354262"/>
            <a:ext cx="2951873" cy="4246528"/>
          </a:xfrm>
          <a:prstGeom prst="rect">
            <a:avLst/>
          </a:prstGeom>
        </p:spPr>
      </p:pic>
      <p:cxnSp>
        <p:nvCxnSpPr>
          <p:cNvPr id="11" name="Straight Connector 10">
            <a:extLst>
              <a:ext uri="{FF2B5EF4-FFF2-40B4-BE49-F238E27FC236}">
                <a16:creationId xmlns:a16="http://schemas.microsoft.com/office/drawing/2014/main" id="{660AF2BC-3484-4A10-B3B5-99E62FFEBC32}"/>
              </a:ext>
            </a:extLst>
          </p:cNvPr>
          <p:cNvCxnSpPr/>
          <p:nvPr/>
        </p:nvCxnSpPr>
        <p:spPr>
          <a:xfrm>
            <a:off x="4084637" y="2278062"/>
            <a:ext cx="0" cy="442118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08136522"/>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353535"/>
        </a:solidFill>
        <a:effectLst/>
      </p:bgPr>
    </p:bg>
    <p:spTree>
      <p:nvGrpSpPr>
        <p:cNvPr id="1" name=""/>
        <p:cNvGrpSpPr/>
        <p:nvPr/>
      </p:nvGrpSpPr>
      <p:grpSpPr>
        <a:xfrm>
          <a:off x="0" y="0"/>
          <a:ext cx="0" cy="0"/>
          <a:chOff x="0" y="0"/>
          <a:chExt cx="0" cy="0"/>
        </a:xfrm>
      </p:grpSpPr>
      <p:sp>
        <p:nvSpPr>
          <p:cNvPr id="5" name="Title 3">
            <a:extLst>
              <a:ext uri="{FF2B5EF4-FFF2-40B4-BE49-F238E27FC236}">
                <a16:creationId xmlns:a16="http://schemas.microsoft.com/office/drawing/2014/main" id="{3A3511E5-2FC5-4ED1-8A93-A7FDAA23CF60}"/>
              </a:ext>
            </a:extLst>
          </p:cNvPr>
          <p:cNvSpPr txBox="1">
            <a:spLocks/>
          </p:cNvSpPr>
          <p:nvPr/>
        </p:nvSpPr>
        <p:spPr>
          <a:xfrm>
            <a:off x="274638" y="2862262"/>
            <a:ext cx="11887200" cy="1181862"/>
          </a:xfrm>
          <a:prstGeom prst="rect">
            <a:avLst/>
          </a:prstGeom>
          <a:noFill/>
        </p:spPr>
        <p:txBody>
          <a:bodyPr vert="horz" wrap="square" lIns="146304" tIns="91440" rIns="146304" bIns="91440" rtlCol="0" anchor="t" anchorCtr="0">
            <a:spAutoFit/>
          </a:bodyPr>
          <a:lstStyle>
            <a:lvl1pPr algn="l" defTabSz="932742" rtl="0" eaLnBrk="1" latinLnBrk="0" hangingPunct="1">
              <a:lnSpc>
                <a:spcPct val="90000"/>
              </a:lnSpc>
              <a:spcBef>
                <a:spcPct val="0"/>
              </a:spcBef>
              <a:buNone/>
              <a:defRPr lang="en-US" sz="7200" b="0" kern="1200" cap="none" spc="-100" baseline="0">
                <a:ln w="3175">
                  <a:noFill/>
                </a:ln>
                <a:gradFill>
                  <a:gsLst>
                    <a:gs pos="100000">
                      <a:schemeClr val="tx1"/>
                    </a:gs>
                    <a:gs pos="0">
                      <a:schemeClr val="tx1"/>
                    </a:gs>
                  </a:gsLst>
                  <a:lin ang="5400000" scaled="0"/>
                </a:gradFill>
                <a:effectLst/>
                <a:latin typeface="+mj-lt"/>
                <a:ea typeface="+mn-ea"/>
                <a:cs typeface="Segoe UI" pitchFamily="34" charset="0"/>
              </a:defRPr>
            </a:lvl1pPr>
          </a:lstStyle>
          <a:p>
            <a:r>
              <a:rPr lang="en-US" dirty="0"/>
              <a:t>Questions?</a:t>
            </a:r>
          </a:p>
        </p:txBody>
      </p:sp>
    </p:spTree>
    <p:extLst>
      <p:ext uri="{BB962C8B-B14F-4D97-AF65-F5344CB8AC3E}">
        <p14:creationId xmlns:p14="http://schemas.microsoft.com/office/powerpoint/2010/main" val="37865956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35353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2828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353535"/>
                </a:solidFill>
              </a:rPr>
              <a:t>Microsoft’s patch and update philosophy</a:t>
            </a:r>
          </a:p>
        </p:txBody>
      </p:sp>
      <p:sp>
        <p:nvSpPr>
          <p:cNvPr id="4" name="Text Placeholder 3">
            <a:extLst>
              <a:ext uri="{FF2B5EF4-FFF2-40B4-BE49-F238E27FC236}">
                <a16:creationId xmlns:a16="http://schemas.microsoft.com/office/drawing/2014/main" id="{3744FFBA-5617-48EA-8564-504D7F65EFD1}"/>
              </a:ext>
            </a:extLst>
          </p:cNvPr>
          <p:cNvSpPr>
            <a:spLocks noGrp="1"/>
          </p:cNvSpPr>
          <p:nvPr>
            <p:ph type="body" sz="quarter" idx="10"/>
          </p:nvPr>
        </p:nvSpPr>
        <p:spPr>
          <a:xfrm>
            <a:off x="274702" y="1363662"/>
            <a:ext cx="10744135" cy="5867247"/>
          </a:xfrm>
        </p:spPr>
        <p:txBody>
          <a:bodyPr/>
          <a:lstStyle/>
          <a:p>
            <a:pPr marL="342900" indent="-342900" defTabSz="914400">
              <a:lnSpc>
                <a:spcPct val="100000"/>
              </a:lnSpc>
              <a:spcBef>
                <a:spcPts val="1000"/>
              </a:spcBef>
              <a:buClr>
                <a:srgbClr val="353535"/>
              </a:buClr>
              <a:buSzTx/>
              <a:buFont typeface="Arial" panose="020B0604020202020204" pitchFamily="34" charset="0"/>
              <a:buChar char="•"/>
              <a:defRPr/>
            </a:pPr>
            <a:r>
              <a:rPr lang="en-US" sz="2400" dirty="0">
                <a:cs typeface="Segoe UI" panose="020B0502040204020203" pitchFamily="34" charset="0"/>
              </a:rPr>
              <a:t>Provide the ability to update the infrastructure while ensuring business applications, services, and workloads remain highly available (minimally disruptive)</a:t>
            </a:r>
          </a:p>
          <a:p>
            <a:pPr marL="342900" indent="-342900" defTabSz="914400">
              <a:lnSpc>
                <a:spcPct val="100000"/>
              </a:lnSpc>
              <a:spcBef>
                <a:spcPts val="1000"/>
              </a:spcBef>
              <a:buClr>
                <a:srgbClr val="353535"/>
              </a:buClr>
              <a:buSzTx/>
              <a:buFont typeface="Arial" panose="020B0604020202020204" pitchFamily="34" charset="0"/>
              <a:buChar char="•"/>
              <a:defRPr/>
            </a:pPr>
            <a:r>
              <a:rPr lang="en-US" sz="2400" dirty="0">
                <a:cs typeface="Segoe UI" panose="020B0502040204020203" pitchFamily="34" charset="0"/>
              </a:rPr>
              <a:t>Allow providers to focus on other aspects of the business</a:t>
            </a:r>
          </a:p>
          <a:p>
            <a:pPr marL="342900" indent="-342900" defTabSz="914400">
              <a:lnSpc>
                <a:spcPct val="100000"/>
              </a:lnSpc>
              <a:spcBef>
                <a:spcPts val="1000"/>
              </a:spcBef>
              <a:buClr>
                <a:srgbClr val="353535"/>
              </a:buClr>
              <a:buSzTx/>
              <a:buFont typeface="Arial" panose="020B0604020202020204" pitchFamily="34" charset="0"/>
              <a:buChar char="•"/>
              <a:defRPr/>
            </a:pPr>
            <a:r>
              <a:rPr lang="en-US" sz="2400" dirty="0">
                <a:cs typeface="Segoe UI" panose="020B0502040204020203" pitchFamily="34" charset="0"/>
              </a:rPr>
              <a:t>Provide an easy, safe, single-sourced update function released on a predictable cadence </a:t>
            </a:r>
          </a:p>
          <a:p>
            <a:pPr marL="342900" indent="-342900" defTabSz="914400">
              <a:lnSpc>
                <a:spcPct val="100000"/>
              </a:lnSpc>
              <a:spcBef>
                <a:spcPts val="1000"/>
              </a:spcBef>
              <a:buClr>
                <a:srgbClr val="353535"/>
              </a:buClr>
              <a:buSzTx/>
              <a:buFont typeface="Arial" panose="020B0604020202020204" pitchFamily="34" charset="0"/>
              <a:buChar char="•"/>
              <a:defRPr/>
            </a:pPr>
            <a:r>
              <a:rPr lang="en-US" sz="2400" dirty="0">
                <a:cs typeface="Segoe UI" panose="020B0502040204020203" pitchFamily="34" charset="0"/>
              </a:rPr>
              <a:t>Updates can and will range in scope from software to hardware – across all core components of the system</a:t>
            </a:r>
          </a:p>
          <a:p>
            <a:pPr marL="342900" indent="-342900" defTabSz="914400">
              <a:lnSpc>
                <a:spcPct val="100000"/>
              </a:lnSpc>
              <a:spcBef>
                <a:spcPts val="1000"/>
              </a:spcBef>
              <a:buClr>
                <a:srgbClr val="353535"/>
              </a:buClr>
              <a:buSzTx/>
              <a:buFont typeface="Arial" panose="020B0604020202020204" pitchFamily="34" charset="0"/>
              <a:buChar char="•"/>
              <a:defRPr/>
            </a:pPr>
            <a:r>
              <a:rPr lang="en-US" sz="2400" dirty="0">
                <a:cs typeface="Segoe UI" panose="020B0502040204020203" pitchFamily="34" charset="0"/>
              </a:rPr>
              <a:t>Provide predictability to better align with existing maintenance processes</a:t>
            </a:r>
          </a:p>
          <a:p>
            <a:pPr marL="342900" indent="-342900" defTabSz="914400">
              <a:lnSpc>
                <a:spcPct val="100000"/>
              </a:lnSpc>
              <a:spcBef>
                <a:spcPts val="1000"/>
              </a:spcBef>
              <a:buClr>
                <a:srgbClr val="353535"/>
              </a:buClr>
              <a:buSzTx/>
              <a:buFont typeface="Arial" panose="020B0604020202020204" pitchFamily="34" charset="0"/>
              <a:buChar char="•"/>
              <a:defRPr/>
            </a:pPr>
            <a:r>
              <a:rPr lang="en-US" sz="2400" dirty="0">
                <a:cs typeface="Segoe UI" panose="020B0502040204020203" pitchFamily="34" charset="0"/>
              </a:rPr>
              <a:t>Software updates are not applied to individual fabric VMs – a whole new (already patched) VM is swapped in, using clustering to maintain availability during the process</a:t>
            </a:r>
          </a:p>
          <a:p>
            <a:pPr>
              <a:buClr>
                <a:srgbClr val="353535"/>
              </a:buClr>
              <a:buSzPct val="100000"/>
            </a:pPr>
            <a:endParaRPr lang="en-US" dirty="0">
              <a:cs typeface="Segoe UI" panose="020B0502040204020203" pitchFamily="34" charset="0"/>
            </a:endParaRPr>
          </a:p>
        </p:txBody>
      </p:sp>
    </p:spTree>
    <p:extLst>
      <p:ext uri="{BB962C8B-B14F-4D97-AF65-F5344CB8AC3E}">
        <p14:creationId xmlns:p14="http://schemas.microsoft.com/office/powerpoint/2010/main" val="3375695887"/>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353535"/>
        </a:solidFill>
        <a:effectLst/>
      </p:bgPr>
    </p:bg>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52B00DF7-D556-4C30-A9D9-ABFCC62A266D}"/>
              </a:ext>
            </a:extLst>
          </p:cNvPr>
          <p:cNvSpPr txBox="1">
            <a:spLocks/>
          </p:cNvSpPr>
          <p:nvPr/>
        </p:nvSpPr>
        <p:spPr>
          <a:xfrm>
            <a:off x="274638" y="2862262"/>
            <a:ext cx="11887200" cy="1181862"/>
          </a:xfrm>
          <a:prstGeom prst="rect">
            <a:avLst/>
          </a:prstGeom>
          <a:noFill/>
        </p:spPr>
        <p:txBody>
          <a:bodyPr vert="horz" wrap="square" lIns="146304" tIns="91440" rIns="146304" bIns="91440" rtlCol="0" anchor="t" anchorCtr="0">
            <a:spAutoFit/>
          </a:bodyPr>
          <a:lstStyle>
            <a:lvl1pPr algn="l" defTabSz="932742" rtl="0" eaLnBrk="1" latinLnBrk="0" hangingPunct="1">
              <a:lnSpc>
                <a:spcPct val="90000"/>
              </a:lnSpc>
              <a:spcBef>
                <a:spcPct val="0"/>
              </a:spcBef>
              <a:buNone/>
              <a:defRPr lang="en-US" sz="7200" b="0" kern="1200" cap="none" spc="-100" baseline="0">
                <a:ln w="3175">
                  <a:noFill/>
                </a:ln>
                <a:gradFill>
                  <a:gsLst>
                    <a:gs pos="100000">
                      <a:schemeClr val="tx1"/>
                    </a:gs>
                    <a:gs pos="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7200" b="0" i="0" u="none" strike="noStrike" kern="1200" cap="none" spc="-100" normalizeH="0" baseline="0" noProof="0" dirty="0">
                <a:ln w="3175">
                  <a:noFill/>
                </a:ln>
                <a:gradFill>
                  <a:gsLst>
                    <a:gs pos="100000">
                      <a:srgbClr val="FFFFFF"/>
                    </a:gs>
                    <a:gs pos="0">
                      <a:srgbClr val="FFFFFF"/>
                    </a:gs>
                  </a:gsLst>
                  <a:lin ang="5400000" scaled="0"/>
                </a:gradFill>
                <a:effectLst/>
                <a:uLnTx/>
                <a:uFillTx/>
                <a:latin typeface="Segoe UI Light"/>
                <a:ea typeface="+mn-ea"/>
                <a:cs typeface="Segoe UI" pitchFamily="34" charset="0"/>
              </a:rPr>
              <a:t>Servicing Policy</a:t>
            </a:r>
          </a:p>
        </p:txBody>
      </p:sp>
    </p:spTree>
    <p:extLst>
      <p:ext uri="{BB962C8B-B14F-4D97-AF65-F5344CB8AC3E}">
        <p14:creationId xmlns:p14="http://schemas.microsoft.com/office/powerpoint/2010/main" val="42788188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E0C0489-CC2F-4E50-AE29-47216681A379}"/>
              </a:ext>
            </a:extLst>
          </p:cNvPr>
          <p:cNvSpPr>
            <a:spLocks noGrp="1"/>
          </p:cNvSpPr>
          <p:nvPr>
            <p:ph type="title"/>
          </p:nvPr>
        </p:nvSpPr>
        <p:spPr/>
        <p:txBody>
          <a:bodyPr/>
          <a:lstStyle/>
          <a:p>
            <a:r>
              <a:rPr lang="en-US"/>
              <a:t>Servicing Policy</a:t>
            </a:r>
          </a:p>
        </p:txBody>
      </p:sp>
      <p:sp>
        <p:nvSpPr>
          <p:cNvPr id="4" name="Text Placeholder 3">
            <a:extLst>
              <a:ext uri="{FF2B5EF4-FFF2-40B4-BE49-F238E27FC236}">
                <a16:creationId xmlns:a16="http://schemas.microsoft.com/office/drawing/2014/main" id="{9CDCEDB8-FDE3-4A42-8D80-3B2CCBD484D5}"/>
              </a:ext>
            </a:extLst>
          </p:cNvPr>
          <p:cNvSpPr>
            <a:spLocks noGrp="1"/>
          </p:cNvSpPr>
          <p:nvPr>
            <p:ph type="body" sz="quarter" idx="10"/>
          </p:nvPr>
        </p:nvSpPr>
        <p:spPr>
          <a:xfrm>
            <a:off x="275482" y="1212850"/>
            <a:ext cx="11887100" cy="5657132"/>
          </a:xfrm>
        </p:spPr>
        <p:txBody>
          <a:bodyPr/>
          <a:lstStyle/>
          <a:p>
            <a:r>
              <a:rPr lang="en-US" sz="2856" dirty="0">
                <a:latin typeface="+mn-lt"/>
              </a:rPr>
              <a:t>To receive support for your system, you must keep your Azure Stack Hub updated within a specific interval. The Azure Stack Hub Servicing policy allows a deferral of Microsoft software updates for up to three releases. </a:t>
            </a:r>
          </a:p>
          <a:p>
            <a:endParaRPr lang="en-US" sz="2856" dirty="0">
              <a:latin typeface="+mn-lt"/>
            </a:endParaRPr>
          </a:p>
          <a:p>
            <a:endParaRPr lang="en-US" sz="2856" dirty="0">
              <a:latin typeface="+mn-lt"/>
            </a:endParaRPr>
          </a:p>
          <a:p>
            <a:endParaRPr lang="en-US" sz="2856" dirty="0">
              <a:latin typeface="+mn-lt"/>
            </a:endParaRPr>
          </a:p>
          <a:p>
            <a:endParaRPr lang="en-US" sz="2856" dirty="0">
              <a:latin typeface="+mn-lt"/>
            </a:endParaRPr>
          </a:p>
          <a:p>
            <a:endParaRPr lang="en-US" sz="2856" dirty="0">
              <a:latin typeface="+mn-lt"/>
            </a:endParaRPr>
          </a:p>
          <a:p>
            <a:endParaRPr lang="en-US" sz="2856" dirty="0">
              <a:latin typeface="+mn-lt"/>
            </a:endParaRPr>
          </a:p>
          <a:p>
            <a:r>
              <a:rPr lang="en-US" sz="2856" dirty="0">
                <a:latin typeface="+mn-lt"/>
              </a:rPr>
              <a:t>If your system is more than three releases behind, you’re considered out of compliance. You must update the system to at least the minimum supported version to receive support. </a:t>
            </a:r>
          </a:p>
        </p:txBody>
      </p:sp>
      <p:grpSp>
        <p:nvGrpSpPr>
          <p:cNvPr id="6" name="Group 5">
            <a:extLst>
              <a:ext uri="{FF2B5EF4-FFF2-40B4-BE49-F238E27FC236}">
                <a16:creationId xmlns:a16="http://schemas.microsoft.com/office/drawing/2014/main" id="{7C67240D-CC7D-4279-AFF7-6F426B5DF4E2}"/>
              </a:ext>
            </a:extLst>
          </p:cNvPr>
          <p:cNvGrpSpPr/>
          <p:nvPr/>
        </p:nvGrpSpPr>
        <p:grpSpPr>
          <a:xfrm>
            <a:off x="905180" y="3345675"/>
            <a:ext cx="10626115" cy="1750947"/>
            <a:chOff x="886647" y="3280371"/>
            <a:chExt cx="10418706" cy="1716771"/>
          </a:xfrm>
        </p:grpSpPr>
        <p:grpSp>
          <p:nvGrpSpPr>
            <p:cNvPr id="25" name="Group 24">
              <a:extLst>
                <a:ext uri="{FF2B5EF4-FFF2-40B4-BE49-F238E27FC236}">
                  <a16:creationId xmlns:a16="http://schemas.microsoft.com/office/drawing/2014/main" id="{388C4C8A-E14F-43CF-A718-E5B4D7068A98}"/>
                </a:ext>
              </a:extLst>
            </p:cNvPr>
            <p:cNvGrpSpPr/>
            <p:nvPr/>
          </p:nvGrpSpPr>
          <p:grpSpPr>
            <a:xfrm>
              <a:off x="886647" y="3280371"/>
              <a:ext cx="10418706" cy="1716771"/>
              <a:chOff x="958789" y="4851718"/>
              <a:chExt cx="10418706" cy="1716771"/>
            </a:xfrm>
          </p:grpSpPr>
          <p:grpSp>
            <p:nvGrpSpPr>
              <p:cNvPr id="24" name="Group 23">
                <a:extLst>
                  <a:ext uri="{FF2B5EF4-FFF2-40B4-BE49-F238E27FC236}">
                    <a16:creationId xmlns:a16="http://schemas.microsoft.com/office/drawing/2014/main" id="{0CEDCE5B-03EA-400D-B14C-7FDA868B465D}"/>
                  </a:ext>
                </a:extLst>
              </p:cNvPr>
              <p:cNvGrpSpPr/>
              <p:nvPr/>
            </p:nvGrpSpPr>
            <p:grpSpPr>
              <a:xfrm>
                <a:off x="958789" y="4851718"/>
                <a:ext cx="10418706" cy="891499"/>
                <a:chOff x="958789" y="4851718"/>
                <a:chExt cx="10418706" cy="891499"/>
              </a:xfrm>
            </p:grpSpPr>
            <p:sp>
              <p:nvSpPr>
                <p:cNvPr id="9" name="Arrow: Pentagon 8">
                  <a:extLst>
                    <a:ext uri="{FF2B5EF4-FFF2-40B4-BE49-F238E27FC236}">
                      <a16:creationId xmlns:a16="http://schemas.microsoft.com/office/drawing/2014/main" id="{6C16E6D0-CC2D-4A14-A2B6-7A34CF4B4D9A}"/>
                    </a:ext>
                  </a:extLst>
                </p:cNvPr>
                <p:cNvSpPr/>
                <p:nvPr/>
              </p:nvSpPr>
              <p:spPr>
                <a:xfrm>
                  <a:off x="8349041" y="4851718"/>
                  <a:ext cx="3028454" cy="891499"/>
                </a:xfrm>
                <a:prstGeom prst="homePlate">
                  <a:avLst/>
                </a:prstGeom>
                <a:solidFill>
                  <a:srgbClr val="70AD47"/>
                </a:solidFill>
                <a:ln w="12700" cap="flat" cmpd="sng" algn="ctr">
                  <a:solidFill>
                    <a:srgbClr val="70AD47">
                      <a:shade val="50000"/>
                    </a:srgbClr>
                  </a:solidFill>
                  <a:prstDash val="solid"/>
                  <a:miter lim="800000"/>
                </a:ln>
                <a:effectLst/>
              </p:spPr>
              <p:txBody>
                <a:bodyPr rot="0" spcFirstLastPara="0" vert="horz" wrap="square" lIns="93260" tIns="46630" rIns="93260" bIns="46630" numCol="1" spcCol="0" rtlCol="0" fromWordArt="0" anchor="ctr" anchorCtr="0" forceAA="0" compatLnSpc="1">
                  <a:prstTxWarp prst="textNoShape">
                    <a:avLst/>
                  </a:prstTxWarp>
                  <a:noAutofit/>
                </a:bodyPr>
                <a:lstStyle/>
                <a:p>
                  <a:pPr algn="ctr" defTabSz="932597">
                    <a:lnSpc>
                      <a:spcPct val="107000"/>
                    </a:lnSpc>
                    <a:spcAft>
                      <a:spcPts val="816"/>
                    </a:spcAft>
                    <a:defRPr/>
                  </a:pPr>
                  <a:r>
                    <a:rPr lang="en-US" sz="2850" b="1" kern="0" dirty="0">
                      <a:latin typeface="Calibri"/>
                      <a:ea typeface="Calibri" panose="020F0502020204030204" pitchFamily="34" charset="0"/>
                      <a:cs typeface="Times New Roman"/>
                    </a:rPr>
                    <a:t>2108</a:t>
                  </a:r>
                  <a:endParaRPr lang="en-US" sz="2856" b="1" kern="0" dirty="0">
                    <a:solidFill>
                      <a:sysClr val="window" lastClr="FFFFFF"/>
                    </a:solidFill>
                    <a:latin typeface="Calibri" panose="020F0502020204030204"/>
                    <a:ea typeface="Calibri" panose="020F0502020204030204" pitchFamily="34" charset="0"/>
                    <a:cs typeface="Times New Roman" panose="02020603050405020304" pitchFamily="18" charset="0"/>
                  </a:endParaRPr>
                </a:p>
              </p:txBody>
            </p:sp>
            <p:sp>
              <p:nvSpPr>
                <p:cNvPr id="10" name="Arrow: Pentagon 9">
                  <a:extLst>
                    <a:ext uri="{FF2B5EF4-FFF2-40B4-BE49-F238E27FC236}">
                      <a16:creationId xmlns:a16="http://schemas.microsoft.com/office/drawing/2014/main" id="{A381A188-C78B-45B2-8CB0-37D678213F47}"/>
                    </a:ext>
                  </a:extLst>
                </p:cNvPr>
                <p:cNvSpPr/>
                <p:nvPr/>
              </p:nvSpPr>
              <p:spPr>
                <a:xfrm>
                  <a:off x="5879067" y="4851718"/>
                  <a:ext cx="3028454" cy="891499"/>
                </a:xfrm>
                <a:prstGeom prst="homePlate">
                  <a:avLst/>
                </a:prstGeom>
                <a:solidFill>
                  <a:srgbClr val="70AD47"/>
                </a:solidFill>
                <a:ln w="12700" cap="flat" cmpd="sng" algn="ctr">
                  <a:solidFill>
                    <a:srgbClr val="70AD47">
                      <a:shade val="50000"/>
                    </a:srgbClr>
                  </a:solidFill>
                  <a:prstDash val="solid"/>
                  <a:miter lim="800000"/>
                </a:ln>
                <a:effectLst/>
              </p:spPr>
              <p:txBody>
                <a:bodyPr rot="0" spcFirstLastPara="0" vert="horz" wrap="square" lIns="93260" tIns="46630" rIns="93260" bIns="46630" numCol="1" spcCol="0" rtlCol="0" fromWordArt="0" anchor="ctr" anchorCtr="0" forceAA="0" compatLnSpc="1">
                  <a:prstTxWarp prst="textNoShape">
                    <a:avLst/>
                  </a:prstTxWarp>
                  <a:noAutofit/>
                </a:bodyPr>
                <a:lstStyle/>
                <a:p>
                  <a:pPr algn="ctr" defTabSz="932597">
                    <a:lnSpc>
                      <a:spcPct val="107000"/>
                    </a:lnSpc>
                    <a:spcAft>
                      <a:spcPts val="816"/>
                    </a:spcAft>
                    <a:defRPr/>
                  </a:pPr>
                  <a:r>
                    <a:rPr lang="en-US" sz="2850" b="1" kern="0" dirty="0">
                      <a:latin typeface="Calibri"/>
                      <a:ea typeface="Calibri" panose="020F0502020204030204" pitchFamily="34" charset="0"/>
                      <a:cs typeface="Times New Roman"/>
                    </a:rPr>
                    <a:t>2102</a:t>
                  </a:r>
                  <a:endParaRPr lang="en-US" sz="2856" b="1" kern="0" dirty="0">
                    <a:solidFill>
                      <a:sysClr val="window" lastClr="FFFFFF"/>
                    </a:solidFill>
                    <a:latin typeface="Calibri" panose="020F0502020204030204"/>
                    <a:ea typeface="Calibri" panose="020F0502020204030204" pitchFamily="34" charset="0"/>
                    <a:cs typeface="Times New Roman" panose="02020603050405020304" pitchFamily="18" charset="0"/>
                  </a:endParaRPr>
                </a:p>
              </p:txBody>
            </p:sp>
            <p:sp>
              <p:nvSpPr>
                <p:cNvPr id="11" name="Arrow: Pentagon 10">
                  <a:extLst>
                    <a:ext uri="{FF2B5EF4-FFF2-40B4-BE49-F238E27FC236}">
                      <a16:creationId xmlns:a16="http://schemas.microsoft.com/office/drawing/2014/main" id="{0D79C36E-54DA-408A-A64F-DA26B2BD00C9}"/>
                    </a:ext>
                  </a:extLst>
                </p:cNvPr>
                <p:cNvSpPr/>
                <p:nvPr/>
              </p:nvSpPr>
              <p:spPr>
                <a:xfrm>
                  <a:off x="3439764" y="4851718"/>
                  <a:ext cx="3028454" cy="891499"/>
                </a:xfrm>
                <a:prstGeom prst="homePlate">
                  <a:avLst/>
                </a:prstGeom>
                <a:solidFill>
                  <a:srgbClr val="70AD47"/>
                </a:solidFill>
                <a:ln w="12700" cap="flat" cmpd="sng" algn="ctr">
                  <a:solidFill>
                    <a:srgbClr val="70AD47">
                      <a:shade val="50000"/>
                    </a:srgbClr>
                  </a:solidFill>
                  <a:prstDash val="solid"/>
                  <a:miter lim="800000"/>
                </a:ln>
                <a:effectLst/>
              </p:spPr>
              <p:txBody>
                <a:bodyPr rot="0" spcFirstLastPara="0" vert="horz" wrap="square" lIns="93260" tIns="46630" rIns="93260" bIns="46630" numCol="1" spcCol="0" rtlCol="0" fromWordArt="0" anchor="ctr" anchorCtr="0" forceAA="0" compatLnSpc="1">
                  <a:prstTxWarp prst="textNoShape">
                    <a:avLst/>
                  </a:prstTxWarp>
                  <a:noAutofit/>
                </a:bodyPr>
                <a:lstStyle/>
                <a:p>
                  <a:pPr algn="ctr" defTabSz="932597">
                    <a:lnSpc>
                      <a:spcPct val="107000"/>
                    </a:lnSpc>
                    <a:spcAft>
                      <a:spcPts val="816"/>
                    </a:spcAft>
                    <a:defRPr/>
                  </a:pPr>
                  <a:r>
                    <a:rPr lang="en-US" sz="2850" b="1" kern="0" dirty="0">
                      <a:latin typeface="Calibri"/>
                      <a:ea typeface="Calibri" panose="020F0502020204030204" pitchFamily="34" charset="0"/>
                      <a:cs typeface="Times New Roman"/>
                    </a:rPr>
                    <a:t>2008</a:t>
                  </a:r>
                  <a:endParaRPr lang="en-US" sz="2856" b="1" kern="0" dirty="0">
                    <a:solidFill>
                      <a:sysClr val="window" lastClr="FFFFFF"/>
                    </a:solidFill>
                    <a:latin typeface="Calibri" panose="020F0502020204030204"/>
                    <a:ea typeface="Calibri" panose="020F0502020204030204" pitchFamily="34" charset="0"/>
                    <a:cs typeface="Times New Roman" panose="02020603050405020304" pitchFamily="18" charset="0"/>
                  </a:endParaRPr>
                </a:p>
              </p:txBody>
            </p:sp>
            <p:sp>
              <p:nvSpPr>
                <p:cNvPr id="12" name="Arrow: Pentagon 11">
                  <a:extLst>
                    <a:ext uri="{FF2B5EF4-FFF2-40B4-BE49-F238E27FC236}">
                      <a16:creationId xmlns:a16="http://schemas.microsoft.com/office/drawing/2014/main" id="{279FD55C-0FF3-498B-A775-5EA33A77F6DB}"/>
                    </a:ext>
                  </a:extLst>
                </p:cNvPr>
                <p:cNvSpPr/>
                <p:nvPr/>
              </p:nvSpPr>
              <p:spPr>
                <a:xfrm>
                  <a:off x="958789" y="4851718"/>
                  <a:ext cx="3028454" cy="891499"/>
                </a:xfrm>
                <a:prstGeom prst="homePlate">
                  <a:avLst/>
                </a:prstGeom>
                <a:solidFill>
                  <a:srgbClr val="ED7D31"/>
                </a:solidFill>
                <a:ln w="12700" cap="flat" cmpd="sng" algn="ctr">
                  <a:solidFill>
                    <a:srgbClr val="ED7D31">
                      <a:shade val="50000"/>
                    </a:srgbClr>
                  </a:solidFill>
                  <a:prstDash val="solid"/>
                  <a:miter lim="800000"/>
                </a:ln>
                <a:effectLst/>
              </p:spPr>
              <p:txBody>
                <a:bodyPr rot="0" spcFirstLastPara="0" vert="horz" wrap="square" lIns="93260" tIns="46630" rIns="93260" bIns="46630" numCol="1" spcCol="0" rtlCol="0" fromWordArt="0" anchor="ctr" anchorCtr="0" forceAA="0" compatLnSpc="1">
                  <a:prstTxWarp prst="textNoShape">
                    <a:avLst/>
                  </a:prstTxWarp>
                  <a:noAutofit/>
                </a:bodyPr>
                <a:lstStyle/>
                <a:p>
                  <a:pPr algn="ctr" defTabSz="932597">
                    <a:lnSpc>
                      <a:spcPct val="107000"/>
                    </a:lnSpc>
                    <a:spcAft>
                      <a:spcPts val="816"/>
                    </a:spcAft>
                    <a:defRPr/>
                  </a:pPr>
                  <a:r>
                    <a:rPr lang="en-US" sz="2850" b="1" kern="0" dirty="0">
                      <a:latin typeface="Calibri"/>
                      <a:ea typeface="Calibri" panose="020F0502020204030204" pitchFamily="34" charset="0"/>
                      <a:cs typeface="Times New Roman"/>
                    </a:rPr>
                    <a:t>2005</a:t>
                  </a:r>
                  <a:endParaRPr lang="en-US" sz="2856" b="1" kern="0" dirty="0">
                    <a:solidFill>
                      <a:sysClr val="window" lastClr="FFFFFF"/>
                    </a:solidFill>
                    <a:latin typeface="Calibri" panose="020F0502020204030204"/>
                    <a:ea typeface="Calibri" panose="020F0502020204030204" pitchFamily="34" charset="0"/>
                    <a:cs typeface="Times New Roman" panose="02020603050405020304" pitchFamily="18" charset="0"/>
                  </a:endParaRPr>
                </a:p>
              </p:txBody>
            </p:sp>
          </p:grpSp>
          <p:cxnSp>
            <p:nvCxnSpPr>
              <p:cNvPr id="13" name="Straight Arrow Connector 12">
                <a:extLst>
                  <a:ext uri="{FF2B5EF4-FFF2-40B4-BE49-F238E27FC236}">
                    <a16:creationId xmlns:a16="http://schemas.microsoft.com/office/drawing/2014/main" id="{F92E8D18-C0F5-4638-9F62-40BB2974DACC}"/>
                  </a:ext>
                </a:extLst>
              </p:cNvPr>
              <p:cNvCxnSpPr>
                <a:cxnSpLocks/>
                <a:stCxn id="16" idx="0"/>
                <a:endCxn id="12" idx="2"/>
              </p:cNvCxnSpPr>
              <p:nvPr/>
            </p:nvCxnSpPr>
            <p:spPr>
              <a:xfrm flipV="1">
                <a:off x="2250141" y="5743217"/>
                <a:ext cx="0" cy="280507"/>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D306CC13-259D-48E2-B7FE-ADB13AB471C9}"/>
                  </a:ext>
                </a:extLst>
              </p:cNvPr>
              <p:cNvSpPr txBox="1"/>
              <p:nvPr/>
            </p:nvSpPr>
            <p:spPr>
              <a:xfrm>
                <a:off x="1224763" y="6023724"/>
                <a:ext cx="2050756" cy="544765"/>
              </a:xfrm>
              <a:prstGeom prst="rect">
                <a:avLst/>
              </a:prstGeom>
              <a:noFill/>
            </p:spPr>
            <p:txBody>
              <a:bodyPr wrap="square" lIns="186521" tIns="149217" rIns="186521" bIns="149217" rtlCol="0">
                <a:spAutoFit/>
              </a:bodyPr>
              <a:lstStyle/>
              <a:p>
                <a:pPr algn="ctr" defTabSz="932597">
                  <a:lnSpc>
                    <a:spcPct val="90000"/>
                  </a:lnSpc>
                  <a:spcAft>
                    <a:spcPts val="612"/>
                  </a:spcAft>
                </a:pPr>
                <a:r>
                  <a:rPr lang="en-US" sz="1836">
                    <a:solidFill>
                      <a:srgbClr val="FF0000"/>
                    </a:solidFill>
                    <a:latin typeface="Segoe UI Semilight"/>
                  </a:rPr>
                  <a:t>out-of-support</a:t>
                </a:r>
              </a:p>
            </p:txBody>
          </p:sp>
          <p:sp>
            <p:nvSpPr>
              <p:cNvPr id="20" name="TextBox 19">
                <a:extLst>
                  <a:ext uri="{FF2B5EF4-FFF2-40B4-BE49-F238E27FC236}">
                    <a16:creationId xmlns:a16="http://schemas.microsoft.com/office/drawing/2014/main" id="{42407607-E0B3-4A9D-B016-0214B2DDAE1A}"/>
                  </a:ext>
                </a:extLst>
              </p:cNvPr>
              <p:cNvSpPr txBox="1"/>
              <p:nvPr/>
            </p:nvSpPr>
            <p:spPr>
              <a:xfrm>
                <a:off x="8615951" y="6023723"/>
                <a:ext cx="2050756" cy="544765"/>
              </a:xfrm>
              <a:prstGeom prst="rect">
                <a:avLst/>
              </a:prstGeom>
              <a:noFill/>
            </p:spPr>
            <p:txBody>
              <a:bodyPr wrap="square" lIns="186521" tIns="149217" rIns="186521" bIns="149217" rtlCol="0">
                <a:spAutoFit/>
              </a:bodyPr>
              <a:lstStyle/>
              <a:p>
                <a:pPr algn="ctr" defTabSz="932597">
                  <a:lnSpc>
                    <a:spcPct val="90000"/>
                  </a:lnSpc>
                  <a:spcAft>
                    <a:spcPts val="612"/>
                  </a:spcAft>
                </a:pPr>
                <a:r>
                  <a:rPr lang="en-US" sz="1836">
                    <a:solidFill>
                      <a:srgbClr val="FF0000"/>
                    </a:solidFill>
                    <a:latin typeface="Segoe UI Semilight"/>
                  </a:rPr>
                  <a:t>latest release</a:t>
                </a:r>
              </a:p>
            </p:txBody>
          </p:sp>
          <p:cxnSp>
            <p:nvCxnSpPr>
              <p:cNvPr id="21" name="Straight Arrow Connector 20">
                <a:extLst>
                  <a:ext uri="{FF2B5EF4-FFF2-40B4-BE49-F238E27FC236}">
                    <a16:creationId xmlns:a16="http://schemas.microsoft.com/office/drawing/2014/main" id="{4A6BF198-ACBA-4B4B-8C4E-8FE751067416}"/>
                  </a:ext>
                </a:extLst>
              </p:cNvPr>
              <p:cNvCxnSpPr>
                <a:cxnSpLocks/>
                <a:stCxn id="20" idx="0"/>
                <a:endCxn id="9" idx="2"/>
              </p:cNvCxnSpPr>
              <p:nvPr/>
            </p:nvCxnSpPr>
            <p:spPr>
              <a:xfrm flipH="1" flipV="1">
                <a:off x="9640393" y="5743217"/>
                <a:ext cx="936" cy="28050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14" name="TextBox 13">
              <a:extLst>
                <a:ext uri="{FF2B5EF4-FFF2-40B4-BE49-F238E27FC236}">
                  <a16:creationId xmlns:a16="http://schemas.microsoft.com/office/drawing/2014/main" id="{4728D7FF-79D3-4676-BFC4-698F2889CC5A}"/>
                </a:ext>
              </a:extLst>
            </p:cNvPr>
            <p:cNvSpPr txBox="1"/>
            <p:nvPr/>
          </p:nvSpPr>
          <p:spPr>
            <a:xfrm>
              <a:off x="3533302" y="4452375"/>
              <a:ext cx="2339823" cy="544765"/>
            </a:xfrm>
            <a:prstGeom prst="rect">
              <a:avLst/>
            </a:prstGeom>
            <a:noFill/>
          </p:spPr>
          <p:txBody>
            <a:bodyPr wrap="square" lIns="186521" tIns="149217" rIns="186521" bIns="149217" rtlCol="0">
              <a:spAutoFit/>
            </a:bodyPr>
            <a:lstStyle/>
            <a:p>
              <a:pPr algn="ctr" defTabSz="932597">
                <a:lnSpc>
                  <a:spcPct val="90000"/>
                </a:lnSpc>
                <a:spcAft>
                  <a:spcPts val="612"/>
                </a:spcAft>
              </a:pPr>
              <a:r>
                <a:rPr lang="en-US" sz="1836">
                  <a:solidFill>
                    <a:srgbClr val="FF0000"/>
                  </a:solidFill>
                  <a:latin typeface="Segoe UI Semilight"/>
                </a:rPr>
                <a:t>min supp. Version</a:t>
              </a:r>
            </a:p>
          </p:txBody>
        </p:sp>
        <p:cxnSp>
          <p:nvCxnSpPr>
            <p:cNvPr id="15" name="Straight Arrow Connector 14">
              <a:extLst>
                <a:ext uri="{FF2B5EF4-FFF2-40B4-BE49-F238E27FC236}">
                  <a16:creationId xmlns:a16="http://schemas.microsoft.com/office/drawing/2014/main" id="{D88BE42B-5690-432F-BDFE-E2FF42E306B3}"/>
                </a:ext>
              </a:extLst>
            </p:cNvPr>
            <p:cNvCxnSpPr>
              <a:cxnSpLocks/>
            </p:cNvCxnSpPr>
            <p:nvPr/>
          </p:nvCxnSpPr>
          <p:spPr>
            <a:xfrm flipV="1">
              <a:off x="4703213" y="4171870"/>
              <a:ext cx="0" cy="280505"/>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07248073"/>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48761-C5F8-4E6D-A655-8F19B94DED15}"/>
              </a:ext>
            </a:extLst>
          </p:cNvPr>
          <p:cNvSpPr>
            <a:spLocks noGrp="1"/>
          </p:cNvSpPr>
          <p:nvPr>
            <p:ph type="title"/>
          </p:nvPr>
        </p:nvSpPr>
        <p:spPr/>
        <p:txBody>
          <a:bodyPr/>
          <a:lstStyle/>
          <a:p>
            <a:r>
              <a:rPr lang="en-US"/>
              <a:t>Servicing Policy</a:t>
            </a:r>
          </a:p>
        </p:txBody>
      </p:sp>
      <p:sp>
        <p:nvSpPr>
          <p:cNvPr id="3" name="Text Placeholder 2">
            <a:extLst>
              <a:ext uri="{FF2B5EF4-FFF2-40B4-BE49-F238E27FC236}">
                <a16:creationId xmlns:a16="http://schemas.microsoft.com/office/drawing/2014/main" id="{C05FF61F-1C29-4FF6-8B2C-15FCC4E55653}"/>
              </a:ext>
            </a:extLst>
          </p:cNvPr>
          <p:cNvSpPr>
            <a:spLocks noGrp="1"/>
          </p:cNvSpPr>
          <p:nvPr>
            <p:ph type="body" sz="quarter" idx="10"/>
          </p:nvPr>
        </p:nvSpPr>
        <p:spPr>
          <a:xfrm>
            <a:off x="275482" y="1212850"/>
            <a:ext cx="11887100" cy="5567473"/>
          </a:xfrm>
        </p:spPr>
        <p:txBody>
          <a:bodyPr/>
          <a:lstStyle/>
          <a:p>
            <a:r>
              <a:rPr lang="en-US" sz="2856" dirty="0">
                <a:latin typeface="+mn-lt"/>
              </a:rPr>
              <a:t>The following table shows example update package releases, their prerequisite, and the minimum supported version that your system must be at to maintain support. </a:t>
            </a:r>
          </a:p>
          <a:p>
            <a:endParaRPr lang="en-US" sz="2856" dirty="0">
              <a:latin typeface="+mn-lt"/>
            </a:endParaRPr>
          </a:p>
          <a:p>
            <a:endParaRPr lang="en-US" sz="2856" dirty="0">
              <a:latin typeface="+mn-lt"/>
            </a:endParaRPr>
          </a:p>
          <a:p>
            <a:endParaRPr lang="en-US" sz="2856" dirty="0">
              <a:latin typeface="+mn-lt"/>
            </a:endParaRPr>
          </a:p>
          <a:p>
            <a:endParaRPr lang="en-US" sz="2856" dirty="0">
              <a:latin typeface="+mn-lt"/>
            </a:endParaRPr>
          </a:p>
          <a:p>
            <a:endParaRPr lang="en-US" sz="2856" dirty="0">
              <a:latin typeface="+mn-lt"/>
            </a:endParaRPr>
          </a:p>
          <a:p>
            <a:r>
              <a:rPr lang="en-US" sz="2856" dirty="0">
                <a:latin typeface="+mn-lt"/>
              </a:rPr>
              <a:t>Microsoft software update packages are </a:t>
            </a:r>
            <a:r>
              <a:rPr lang="en-US" sz="2856" b="1" dirty="0">
                <a:latin typeface="+mn-lt"/>
              </a:rPr>
              <a:t>non-cumulative</a:t>
            </a:r>
            <a:r>
              <a:rPr lang="en-US" sz="2856" dirty="0">
                <a:latin typeface="+mn-lt"/>
              </a:rPr>
              <a:t> and require the previous update package as a prerequisite. If you decide to defer one or more updates, consider the overall runtime if you want to get to the latest version.</a:t>
            </a:r>
          </a:p>
        </p:txBody>
      </p:sp>
      <p:graphicFrame>
        <p:nvGraphicFramePr>
          <p:cNvPr id="12" name="Table 11">
            <a:extLst>
              <a:ext uri="{FF2B5EF4-FFF2-40B4-BE49-F238E27FC236}">
                <a16:creationId xmlns:a16="http://schemas.microsoft.com/office/drawing/2014/main" id="{CEB0394F-2C26-4731-8BAE-7CB53B7CF2C3}"/>
              </a:ext>
            </a:extLst>
          </p:cNvPr>
          <p:cNvGraphicFramePr>
            <a:graphicFrameLocks noGrp="1"/>
          </p:cNvGraphicFramePr>
          <p:nvPr>
            <p:extLst>
              <p:ext uri="{D42A27DB-BD31-4B8C-83A1-F6EECF244321}">
                <p14:modId xmlns:p14="http://schemas.microsoft.com/office/powerpoint/2010/main" val="1004451622"/>
              </p:ext>
            </p:extLst>
          </p:nvPr>
        </p:nvGraphicFramePr>
        <p:xfrm>
          <a:off x="1261487" y="2617601"/>
          <a:ext cx="9913499" cy="2210529"/>
        </p:xfrm>
        <a:graphic>
          <a:graphicData uri="http://schemas.openxmlformats.org/drawingml/2006/table">
            <a:tbl>
              <a:tblPr firstRow="1" firstCol="1" bandRow="1">
                <a:tableStyleId>{69012ECD-51FC-41F1-AA8D-1B2483CD663E}</a:tableStyleId>
              </a:tblPr>
              <a:tblGrid>
                <a:gridCol w="4172035">
                  <a:extLst>
                    <a:ext uri="{9D8B030D-6E8A-4147-A177-3AD203B41FA5}">
                      <a16:colId xmlns:a16="http://schemas.microsoft.com/office/drawing/2014/main" val="3821110964"/>
                    </a:ext>
                  </a:extLst>
                </a:gridCol>
                <a:gridCol w="2109675">
                  <a:extLst>
                    <a:ext uri="{9D8B030D-6E8A-4147-A177-3AD203B41FA5}">
                      <a16:colId xmlns:a16="http://schemas.microsoft.com/office/drawing/2014/main" val="3825119182"/>
                    </a:ext>
                  </a:extLst>
                </a:gridCol>
                <a:gridCol w="3631789">
                  <a:extLst>
                    <a:ext uri="{9D8B030D-6E8A-4147-A177-3AD203B41FA5}">
                      <a16:colId xmlns:a16="http://schemas.microsoft.com/office/drawing/2014/main" val="2607122909"/>
                    </a:ext>
                  </a:extLst>
                </a:gridCol>
              </a:tblGrid>
              <a:tr h="315790">
                <a:tc>
                  <a:txBody>
                    <a:bodyPr/>
                    <a:lstStyle/>
                    <a:p>
                      <a:pPr algn="ctr">
                        <a:lnSpc>
                          <a:spcPct val="107000"/>
                        </a:lnSpc>
                        <a:spcAft>
                          <a:spcPts val="800"/>
                        </a:spcAft>
                      </a:pPr>
                      <a:r>
                        <a:rPr lang="en-US" sz="2000" dirty="0">
                          <a:effectLst/>
                        </a:rPr>
                        <a:t>Latest Update Package (example)</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9945" marR="69945" marT="0" marB="0"/>
                </a:tc>
                <a:tc>
                  <a:txBody>
                    <a:bodyPr/>
                    <a:lstStyle/>
                    <a:p>
                      <a:pPr algn="ctr">
                        <a:lnSpc>
                          <a:spcPct val="107000"/>
                        </a:lnSpc>
                        <a:spcAft>
                          <a:spcPts val="800"/>
                        </a:spcAft>
                      </a:pPr>
                      <a:r>
                        <a:rPr lang="en-US" sz="2000" dirty="0">
                          <a:effectLst/>
                        </a:rPr>
                        <a:t>Prerequisite</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9945" marR="69945" marT="0" marB="0"/>
                </a:tc>
                <a:tc>
                  <a:txBody>
                    <a:bodyPr/>
                    <a:lstStyle/>
                    <a:p>
                      <a:pPr algn="ctr">
                        <a:lnSpc>
                          <a:spcPct val="107000"/>
                        </a:lnSpc>
                        <a:spcAft>
                          <a:spcPts val="800"/>
                        </a:spcAft>
                      </a:pPr>
                      <a:r>
                        <a:rPr lang="en-US" sz="2000" dirty="0">
                          <a:effectLst/>
                        </a:rPr>
                        <a:t>Minimum Supported Version</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9945" marR="69945" marT="0" marB="0"/>
                </a:tc>
                <a:extLst>
                  <a:ext uri="{0D108BD9-81ED-4DB2-BD59-A6C34878D82A}">
                    <a16:rowId xmlns:a16="http://schemas.microsoft.com/office/drawing/2014/main" val="217350252"/>
                  </a:ext>
                </a:extLst>
              </a:tr>
              <a:tr h="315789">
                <a:tc>
                  <a:txBody>
                    <a:bodyPr/>
                    <a:lstStyle/>
                    <a:p>
                      <a:pPr lvl="0" algn="ctr">
                        <a:lnSpc>
                          <a:spcPct val="107000"/>
                        </a:lnSpc>
                        <a:spcAft>
                          <a:spcPts val="800"/>
                        </a:spcAft>
                        <a:buNone/>
                      </a:pPr>
                      <a:r>
                        <a:rPr lang="en-US" sz="2000" b="1" dirty="0">
                          <a:effectLst/>
                          <a:latin typeface="+mn-lt"/>
                          <a:ea typeface="Calibri" panose="020F0502020204030204" pitchFamily="34" charset="0"/>
                          <a:cs typeface="Times New Roman"/>
                        </a:rPr>
                        <a:t>2108</a:t>
                      </a:r>
                    </a:p>
                  </a:txBody>
                  <a:tcPr marL="69945" marR="69945" marT="0" marB="0"/>
                </a:tc>
                <a:tc>
                  <a:txBody>
                    <a:bodyPr/>
                    <a:lstStyle/>
                    <a:p>
                      <a:pPr lvl="0" algn="ctr">
                        <a:lnSpc>
                          <a:spcPct val="107000"/>
                        </a:lnSpc>
                        <a:spcAft>
                          <a:spcPts val="800"/>
                        </a:spcAft>
                        <a:buNone/>
                      </a:pPr>
                      <a:r>
                        <a:rPr lang="en-US" sz="2000" b="1" dirty="0">
                          <a:effectLst/>
                          <a:latin typeface="+mn-lt"/>
                          <a:ea typeface="Calibri" panose="020F0502020204030204" pitchFamily="34" charset="0"/>
                          <a:cs typeface="Times New Roman"/>
                        </a:rPr>
                        <a:t>2102</a:t>
                      </a:r>
                    </a:p>
                  </a:txBody>
                  <a:tcPr marL="69945" marR="69945" marT="0" marB="0"/>
                </a:tc>
                <a:tc>
                  <a:txBody>
                    <a:bodyPr/>
                    <a:lstStyle/>
                    <a:p>
                      <a:pPr lvl="0" algn="ctr">
                        <a:lnSpc>
                          <a:spcPct val="107000"/>
                        </a:lnSpc>
                        <a:spcAft>
                          <a:spcPts val="800"/>
                        </a:spcAft>
                        <a:buNone/>
                      </a:pPr>
                      <a:r>
                        <a:rPr lang="en-US" sz="2000" b="1" dirty="0">
                          <a:effectLst/>
                          <a:latin typeface="+mn-lt"/>
                          <a:ea typeface="Calibri" panose="020F0502020204030204" pitchFamily="34" charset="0"/>
                          <a:cs typeface="Times New Roman"/>
                        </a:rPr>
                        <a:t>2008</a:t>
                      </a:r>
                    </a:p>
                  </a:txBody>
                  <a:tcPr marL="69945" marR="69945" marT="0" marB="0"/>
                </a:tc>
                <a:extLst>
                  <a:ext uri="{0D108BD9-81ED-4DB2-BD59-A6C34878D82A}">
                    <a16:rowId xmlns:a16="http://schemas.microsoft.com/office/drawing/2014/main" val="424375732"/>
                  </a:ext>
                </a:extLst>
              </a:tr>
              <a:tr h="315790">
                <a:tc>
                  <a:txBody>
                    <a:bodyPr/>
                    <a:lstStyle/>
                    <a:p>
                      <a:pPr algn="ctr">
                        <a:lnSpc>
                          <a:spcPct val="107000"/>
                        </a:lnSpc>
                        <a:spcAft>
                          <a:spcPts val="800"/>
                        </a:spcAft>
                      </a:pPr>
                      <a:r>
                        <a:rPr lang="en-US" sz="2000" b="1" dirty="0">
                          <a:effectLst/>
                          <a:latin typeface="+mn-lt"/>
                          <a:ea typeface="Calibri" panose="020F0502020204030204" pitchFamily="34" charset="0"/>
                          <a:cs typeface="Times New Roman" panose="02020603050405020304" pitchFamily="18" charset="0"/>
                        </a:rPr>
                        <a:t>2102</a:t>
                      </a:r>
                    </a:p>
                  </a:txBody>
                  <a:tcPr marL="69945" marR="69945" marT="0" marB="0"/>
                </a:tc>
                <a:tc>
                  <a:txBody>
                    <a:bodyPr/>
                    <a:lstStyle/>
                    <a:p>
                      <a:pPr algn="ctr">
                        <a:lnSpc>
                          <a:spcPct val="107000"/>
                        </a:lnSpc>
                        <a:spcAft>
                          <a:spcPts val="800"/>
                        </a:spcAft>
                      </a:pPr>
                      <a:r>
                        <a:rPr lang="en-US" sz="2000" b="1" dirty="0">
                          <a:effectLst/>
                          <a:latin typeface="+mn-lt"/>
                          <a:ea typeface="Calibri" panose="020F0502020204030204" pitchFamily="34" charset="0"/>
                          <a:cs typeface="Times New Roman" panose="02020603050405020304" pitchFamily="18" charset="0"/>
                        </a:rPr>
                        <a:t>2008</a:t>
                      </a:r>
                    </a:p>
                  </a:txBody>
                  <a:tcPr marL="69945" marR="69945" marT="0" marB="0"/>
                </a:tc>
                <a:tc>
                  <a:txBody>
                    <a:bodyPr/>
                    <a:lstStyle/>
                    <a:p>
                      <a:pPr algn="ctr">
                        <a:lnSpc>
                          <a:spcPct val="107000"/>
                        </a:lnSpc>
                        <a:spcAft>
                          <a:spcPts val="800"/>
                        </a:spcAft>
                      </a:pPr>
                      <a:r>
                        <a:rPr lang="en-US" sz="2000" b="1" dirty="0">
                          <a:effectLst/>
                          <a:latin typeface="+mn-lt"/>
                          <a:ea typeface="Calibri" panose="020F0502020204030204" pitchFamily="34" charset="0"/>
                          <a:cs typeface="Times New Roman" panose="02020603050405020304" pitchFamily="18" charset="0"/>
                        </a:rPr>
                        <a:t>2005</a:t>
                      </a:r>
                    </a:p>
                  </a:txBody>
                  <a:tcPr marL="69945" marR="69945" marT="0" marB="0"/>
                </a:tc>
                <a:extLst>
                  <a:ext uri="{0D108BD9-81ED-4DB2-BD59-A6C34878D82A}">
                    <a16:rowId xmlns:a16="http://schemas.microsoft.com/office/drawing/2014/main" val="1436187502"/>
                  </a:ext>
                </a:extLst>
              </a:tr>
              <a:tr h="315790">
                <a:tc>
                  <a:txBody>
                    <a:bodyPr/>
                    <a:lstStyle/>
                    <a:p>
                      <a:pPr algn="ctr">
                        <a:lnSpc>
                          <a:spcPct val="107000"/>
                        </a:lnSpc>
                        <a:spcAft>
                          <a:spcPts val="800"/>
                        </a:spcAft>
                      </a:pPr>
                      <a:r>
                        <a:rPr lang="en-US" sz="2000" b="1" dirty="0">
                          <a:effectLst/>
                          <a:latin typeface="+mn-lt"/>
                        </a:rPr>
                        <a:t>2008</a:t>
                      </a:r>
                      <a:endParaRPr lang="en-US" sz="2000" b="1" dirty="0">
                        <a:effectLst/>
                        <a:latin typeface="+mn-lt"/>
                        <a:ea typeface="Calibri" panose="020F0502020204030204" pitchFamily="34" charset="0"/>
                        <a:cs typeface="Times New Roman" panose="02020603050405020304" pitchFamily="18" charset="0"/>
                      </a:endParaRPr>
                    </a:p>
                  </a:txBody>
                  <a:tcPr marL="69945" marR="69945" marT="0" marB="0"/>
                </a:tc>
                <a:tc>
                  <a:txBody>
                    <a:bodyPr/>
                    <a:lstStyle/>
                    <a:p>
                      <a:pPr algn="ctr">
                        <a:lnSpc>
                          <a:spcPct val="107000"/>
                        </a:lnSpc>
                        <a:spcAft>
                          <a:spcPts val="800"/>
                        </a:spcAft>
                      </a:pPr>
                      <a:r>
                        <a:rPr lang="en-US" sz="2000" b="1" dirty="0">
                          <a:effectLst/>
                          <a:latin typeface="+mn-lt"/>
                          <a:ea typeface="Calibri" panose="020F0502020204030204" pitchFamily="34" charset="0"/>
                          <a:cs typeface="Times New Roman" panose="02020603050405020304" pitchFamily="18" charset="0"/>
                        </a:rPr>
                        <a:t>2005</a:t>
                      </a:r>
                    </a:p>
                  </a:txBody>
                  <a:tcPr marL="69945" marR="69945" marT="0" marB="0"/>
                </a:tc>
                <a:tc>
                  <a:txBody>
                    <a:bodyPr/>
                    <a:lstStyle/>
                    <a:p>
                      <a:pPr algn="ctr">
                        <a:lnSpc>
                          <a:spcPct val="107000"/>
                        </a:lnSpc>
                        <a:spcAft>
                          <a:spcPts val="800"/>
                        </a:spcAft>
                      </a:pPr>
                      <a:r>
                        <a:rPr lang="en-US" sz="2000" b="1" dirty="0">
                          <a:effectLst/>
                          <a:latin typeface="+mn-lt"/>
                          <a:ea typeface="Calibri" panose="020F0502020204030204" pitchFamily="34" charset="0"/>
                          <a:cs typeface="Times New Roman" panose="02020603050405020304" pitchFamily="18" charset="0"/>
                        </a:rPr>
                        <a:t>2002</a:t>
                      </a:r>
                    </a:p>
                  </a:txBody>
                  <a:tcPr marL="69945" marR="69945" marT="0" marB="0"/>
                </a:tc>
                <a:extLst>
                  <a:ext uri="{0D108BD9-81ED-4DB2-BD59-A6C34878D82A}">
                    <a16:rowId xmlns:a16="http://schemas.microsoft.com/office/drawing/2014/main" val="411265569"/>
                  </a:ext>
                </a:extLst>
              </a:tr>
              <a:tr h="315790">
                <a:tc>
                  <a:txBody>
                    <a:bodyPr/>
                    <a:lstStyle/>
                    <a:p>
                      <a:pPr algn="ctr">
                        <a:lnSpc>
                          <a:spcPct val="107000"/>
                        </a:lnSpc>
                        <a:spcAft>
                          <a:spcPts val="800"/>
                        </a:spcAft>
                      </a:pPr>
                      <a:r>
                        <a:rPr lang="en-US" sz="2000" b="1" dirty="0">
                          <a:effectLst/>
                          <a:latin typeface="+mn-lt"/>
                          <a:ea typeface="Calibri" panose="020F0502020204030204" pitchFamily="34" charset="0"/>
                          <a:cs typeface="Times New Roman" panose="02020603050405020304" pitchFamily="18" charset="0"/>
                        </a:rPr>
                        <a:t>2005</a:t>
                      </a:r>
                    </a:p>
                  </a:txBody>
                  <a:tcPr marL="69945" marR="69945" marT="0" marB="0"/>
                </a:tc>
                <a:tc>
                  <a:txBody>
                    <a:bodyPr/>
                    <a:lstStyle/>
                    <a:p>
                      <a:pPr algn="ctr">
                        <a:lnSpc>
                          <a:spcPct val="107000"/>
                        </a:lnSpc>
                        <a:spcAft>
                          <a:spcPts val="800"/>
                        </a:spcAft>
                      </a:pPr>
                      <a:r>
                        <a:rPr lang="en-US" sz="2000" b="1" dirty="0">
                          <a:effectLst/>
                          <a:latin typeface="+mn-lt"/>
                          <a:ea typeface="Calibri" panose="020F0502020204030204" pitchFamily="34" charset="0"/>
                          <a:cs typeface="Times New Roman" panose="02020603050405020304" pitchFamily="18" charset="0"/>
                        </a:rPr>
                        <a:t>2002</a:t>
                      </a:r>
                    </a:p>
                  </a:txBody>
                  <a:tcPr marL="69945" marR="69945" marT="0" marB="0"/>
                </a:tc>
                <a:tc>
                  <a:txBody>
                    <a:bodyPr/>
                    <a:lstStyle/>
                    <a:p>
                      <a:pPr algn="ctr">
                        <a:lnSpc>
                          <a:spcPct val="107000"/>
                        </a:lnSpc>
                        <a:spcAft>
                          <a:spcPts val="800"/>
                        </a:spcAft>
                      </a:pPr>
                      <a:r>
                        <a:rPr lang="en-US" sz="2000" b="1" dirty="0">
                          <a:effectLst/>
                          <a:latin typeface="+mn-lt"/>
                          <a:ea typeface="Calibri" panose="020F0502020204030204" pitchFamily="34" charset="0"/>
                          <a:cs typeface="Times New Roman" panose="02020603050405020304" pitchFamily="18" charset="0"/>
                        </a:rPr>
                        <a:t>1910</a:t>
                      </a:r>
                    </a:p>
                  </a:txBody>
                  <a:tcPr marL="69945" marR="69945" marT="0" marB="0"/>
                </a:tc>
                <a:extLst>
                  <a:ext uri="{0D108BD9-81ED-4DB2-BD59-A6C34878D82A}">
                    <a16:rowId xmlns:a16="http://schemas.microsoft.com/office/drawing/2014/main" val="590242198"/>
                  </a:ext>
                </a:extLst>
              </a:tr>
              <a:tr h="315790">
                <a:tc>
                  <a:txBody>
                    <a:bodyPr/>
                    <a:lstStyle/>
                    <a:p>
                      <a:pPr algn="ctr">
                        <a:lnSpc>
                          <a:spcPct val="107000"/>
                        </a:lnSpc>
                        <a:spcAft>
                          <a:spcPts val="800"/>
                        </a:spcAft>
                      </a:pPr>
                      <a:r>
                        <a:rPr lang="en-US" sz="2000" b="1" dirty="0">
                          <a:effectLst/>
                          <a:latin typeface="+mn-lt"/>
                          <a:ea typeface="Calibri" panose="020F0502020204030204" pitchFamily="34" charset="0"/>
                          <a:cs typeface="Times New Roman" panose="02020603050405020304" pitchFamily="18" charset="0"/>
                        </a:rPr>
                        <a:t>2002</a:t>
                      </a:r>
                    </a:p>
                  </a:txBody>
                  <a:tcPr marL="69945" marR="69945" marT="0" marB="0"/>
                </a:tc>
                <a:tc>
                  <a:txBody>
                    <a:bodyPr/>
                    <a:lstStyle/>
                    <a:p>
                      <a:pPr algn="ctr">
                        <a:lnSpc>
                          <a:spcPct val="107000"/>
                        </a:lnSpc>
                        <a:spcAft>
                          <a:spcPts val="800"/>
                        </a:spcAft>
                      </a:pPr>
                      <a:r>
                        <a:rPr lang="en-US" sz="2000" b="1" dirty="0">
                          <a:effectLst/>
                          <a:latin typeface="+mn-lt"/>
                          <a:ea typeface="Calibri" panose="020F0502020204030204" pitchFamily="34" charset="0"/>
                          <a:cs typeface="Times New Roman" panose="02020603050405020304" pitchFamily="18" charset="0"/>
                        </a:rPr>
                        <a:t>1910</a:t>
                      </a:r>
                    </a:p>
                  </a:txBody>
                  <a:tcPr marL="69945" marR="69945" marT="0" marB="0"/>
                </a:tc>
                <a:tc>
                  <a:txBody>
                    <a:bodyPr/>
                    <a:lstStyle/>
                    <a:p>
                      <a:pPr algn="ctr">
                        <a:lnSpc>
                          <a:spcPct val="107000"/>
                        </a:lnSpc>
                        <a:spcAft>
                          <a:spcPts val="800"/>
                        </a:spcAft>
                      </a:pPr>
                      <a:r>
                        <a:rPr lang="en-US" sz="2000" b="1" dirty="0">
                          <a:effectLst/>
                          <a:latin typeface="+mn-lt"/>
                          <a:ea typeface="Calibri" panose="020F0502020204030204" pitchFamily="34" charset="0"/>
                          <a:cs typeface="Times New Roman" panose="02020603050405020304" pitchFamily="18" charset="0"/>
                        </a:rPr>
                        <a:t>1908</a:t>
                      </a:r>
                    </a:p>
                  </a:txBody>
                  <a:tcPr marL="69945" marR="69945" marT="0" marB="0"/>
                </a:tc>
                <a:extLst>
                  <a:ext uri="{0D108BD9-81ED-4DB2-BD59-A6C34878D82A}">
                    <a16:rowId xmlns:a16="http://schemas.microsoft.com/office/drawing/2014/main" val="889620768"/>
                  </a:ext>
                </a:extLst>
              </a:tr>
              <a:tr h="315790">
                <a:tc>
                  <a:txBody>
                    <a:bodyPr/>
                    <a:lstStyle/>
                    <a:p>
                      <a:pPr algn="ctr">
                        <a:lnSpc>
                          <a:spcPct val="107000"/>
                        </a:lnSpc>
                        <a:spcAft>
                          <a:spcPts val="800"/>
                        </a:spcAft>
                      </a:pPr>
                      <a:r>
                        <a:rPr lang="en-US" sz="2000" b="1" dirty="0">
                          <a:effectLst/>
                          <a:latin typeface="+mn-lt"/>
                          <a:ea typeface="Calibri" panose="020F0502020204030204" pitchFamily="34" charset="0"/>
                          <a:cs typeface="Times New Roman" panose="02020603050405020304" pitchFamily="18" charset="0"/>
                        </a:rPr>
                        <a:t>1910</a:t>
                      </a:r>
                    </a:p>
                  </a:txBody>
                  <a:tcPr marL="69945" marR="69945" marT="0" marB="0"/>
                </a:tc>
                <a:tc>
                  <a:txBody>
                    <a:bodyPr/>
                    <a:lstStyle/>
                    <a:p>
                      <a:pPr algn="ctr">
                        <a:lnSpc>
                          <a:spcPct val="107000"/>
                        </a:lnSpc>
                        <a:spcAft>
                          <a:spcPts val="800"/>
                        </a:spcAft>
                      </a:pPr>
                      <a:r>
                        <a:rPr lang="en-US" sz="2000" b="1" dirty="0">
                          <a:effectLst/>
                          <a:latin typeface="+mn-lt"/>
                          <a:ea typeface="Calibri" panose="020F0502020204030204" pitchFamily="34" charset="0"/>
                          <a:cs typeface="Times New Roman" panose="02020603050405020304" pitchFamily="18" charset="0"/>
                        </a:rPr>
                        <a:t>1908</a:t>
                      </a:r>
                    </a:p>
                  </a:txBody>
                  <a:tcPr marL="69945" marR="69945" marT="0" marB="0"/>
                </a:tc>
                <a:tc>
                  <a:txBody>
                    <a:bodyPr/>
                    <a:lstStyle/>
                    <a:p>
                      <a:pPr algn="ctr">
                        <a:lnSpc>
                          <a:spcPct val="107000"/>
                        </a:lnSpc>
                        <a:spcAft>
                          <a:spcPts val="800"/>
                        </a:spcAft>
                      </a:pPr>
                      <a:r>
                        <a:rPr lang="en-US" sz="2000" b="1" dirty="0">
                          <a:effectLst/>
                          <a:latin typeface="+mn-lt"/>
                          <a:ea typeface="Calibri" panose="020F0502020204030204" pitchFamily="34" charset="0"/>
                          <a:cs typeface="Times New Roman" panose="02020603050405020304" pitchFamily="18" charset="0"/>
                        </a:rPr>
                        <a:t>1907</a:t>
                      </a:r>
                    </a:p>
                  </a:txBody>
                  <a:tcPr marL="69945" marR="69945" marT="0" marB="0"/>
                </a:tc>
                <a:extLst>
                  <a:ext uri="{0D108BD9-81ED-4DB2-BD59-A6C34878D82A}">
                    <a16:rowId xmlns:a16="http://schemas.microsoft.com/office/drawing/2014/main" val="4136277258"/>
                  </a:ext>
                </a:extLst>
              </a:tr>
            </a:tbl>
          </a:graphicData>
        </a:graphic>
      </p:graphicFrame>
      <p:sp>
        <p:nvSpPr>
          <p:cNvPr id="13" name="Rectangle 7">
            <a:extLst>
              <a:ext uri="{FF2B5EF4-FFF2-40B4-BE49-F238E27FC236}">
                <a16:creationId xmlns:a16="http://schemas.microsoft.com/office/drawing/2014/main" id="{CCB83A10-61FB-498B-906B-173C39BBC7AD}"/>
              </a:ext>
            </a:extLst>
          </p:cNvPr>
          <p:cNvSpPr>
            <a:spLocks noChangeArrowheads="1"/>
          </p:cNvSpPr>
          <p:nvPr/>
        </p:nvSpPr>
        <p:spPr bwMode="auto">
          <a:xfrm>
            <a:off x="594063" y="2455228"/>
            <a:ext cx="188409" cy="6704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3260" tIns="46630" rIns="93260" bIns="46630" numCol="1" anchor="ctr" anchorCtr="0" compatLnSpc="1">
            <a:prstTxWarp prst="textNoShape">
              <a:avLst/>
            </a:prstTxWarp>
            <a:spAutoFit/>
          </a:bodyPr>
          <a:lstStyle/>
          <a:p>
            <a:pPr defTabSz="932597" eaLnBrk="0" fontAlgn="base" hangingPunct="0">
              <a:spcBef>
                <a:spcPct val="0"/>
              </a:spcBef>
              <a:spcAft>
                <a:spcPct val="0"/>
              </a:spcAft>
            </a:pPr>
            <a:br>
              <a:rPr lang="en-US" altLang="en-US" sz="1836">
                <a:solidFill>
                  <a:srgbClr val="353535"/>
                </a:solidFill>
                <a:latin typeface="Arial" panose="020B0604020202020204" pitchFamily="34" charset="0"/>
              </a:rPr>
            </a:br>
            <a:endParaRPr lang="en-US" altLang="en-US" sz="1836">
              <a:solidFill>
                <a:srgbClr val="353535"/>
              </a:solidFill>
              <a:latin typeface="Arial" panose="020B0604020202020204" pitchFamily="34" charset="0"/>
            </a:endParaRPr>
          </a:p>
        </p:txBody>
      </p:sp>
    </p:spTree>
    <p:extLst>
      <p:ext uri="{BB962C8B-B14F-4D97-AF65-F5344CB8AC3E}">
        <p14:creationId xmlns:p14="http://schemas.microsoft.com/office/powerpoint/2010/main" val="1701400327"/>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353535"/>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ADE0659-4187-4EAF-9154-D11E77DECA27}"/>
              </a:ext>
            </a:extLst>
          </p:cNvPr>
          <p:cNvPicPr>
            <a:picLocks noChangeAspect="1"/>
          </p:cNvPicPr>
          <p:nvPr/>
        </p:nvPicPr>
        <p:blipFill>
          <a:blip r:embed="rId3"/>
          <a:stretch>
            <a:fillRect/>
          </a:stretch>
        </p:blipFill>
        <p:spPr>
          <a:xfrm>
            <a:off x="6259551" y="-1093407"/>
            <a:ext cx="877900" cy="877900"/>
          </a:xfrm>
          <a:prstGeom prst="rect">
            <a:avLst/>
          </a:prstGeom>
        </p:spPr>
      </p:pic>
      <p:sp>
        <p:nvSpPr>
          <p:cNvPr id="4" name="Title 3">
            <a:extLst>
              <a:ext uri="{FF2B5EF4-FFF2-40B4-BE49-F238E27FC236}">
                <a16:creationId xmlns:a16="http://schemas.microsoft.com/office/drawing/2014/main" id="{B576DB8A-71C2-493E-8F90-CD4EFF1F687E}"/>
              </a:ext>
            </a:extLst>
          </p:cNvPr>
          <p:cNvSpPr txBox="1">
            <a:spLocks/>
          </p:cNvSpPr>
          <p:nvPr/>
        </p:nvSpPr>
        <p:spPr>
          <a:xfrm>
            <a:off x="274638" y="2862262"/>
            <a:ext cx="11887200" cy="1181862"/>
          </a:xfrm>
          <a:prstGeom prst="rect">
            <a:avLst/>
          </a:prstGeom>
          <a:noFill/>
        </p:spPr>
        <p:txBody>
          <a:bodyPr vert="horz" wrap="square" lIns="146304" tIns="91440" rIns="146304" bIns="91440" rtlCol="0" anchor="t" anchorCtr="0">
            <a:spAutoFit/>
          </a:bodyPr>
          <a:lstStyle>
            <a:lvl1pPr algn="l" defTabSz="932742" rtl="0" eaLnBrk="1" latinLnBrk="0" hangingPunct="1">
              <a:lnSpc>
                <a:spcPct val="90000"/>
              </a:lnSpc>
              <a:spcBef>
                <a:spcPct val="0"/>
              </a:spcBef>
              <a:buNone/>
              <a:defRPr lang="en-US" sz="7200" b="0" kern="1200" cap="none" spc="-100" baseline="0">
                <a:ln w="3175">
                  <a:noFill/>
                </a:ln>
                <a:gradFill>
                  <a:gsLst>
                    <a:gs pos="100000">
                      <a:schemeClr val="tx1"/>
                    </a:gs>
                    <a:gs pos="0">
                      <a:schemeClr val="tx1"/>
                    </a:gs>
                  </a:gsLst>
                  <a:lin ang="5400000" scaled="0"/>
                </a:gradFill>
                <a:effectLst/>
                <a:latin typeface="+mj-lt"/>
                <a:ea typeface="+mn-ea"/>
                <a:cs typeface="Segoe UI" pitchFamily="34" charset="0"/>
              </a:defRPr>
            </a:lvl1pPr>
          </a:lstStyle>
          <a:p>
            <a:r>
              <a:rPr lang="en-US" dirty="0"/>
              <a:t>Update Packages</a:t>
            </a:r>
          </a:p>
        </p:txBody>
      </p:sp>
    </p:spTree>
    <p:extLst>
      <p:ext uri="{BB962C8B-B14F-4D97-AF65-F5344CB8AC3E}">
        <p14:creationId xmlns:p14="http://schemas.microsoft.com/office/powerpoint/2010/main" val="13008115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WHITE TEMPLATE">
  <a:themeElements>
    <a:clrScheme name="2016 - Template BLUE, light back">
      <a:dk1>
        <a:srgbClr val="353535"/>
      </a:dk1>
      <a:lt1>
        <a:srgbClr val="FFFFFF"/>
      </a:lt1>
      <a:dk2>
        <a:srgbClr val="0078D7"/>
      </a:dk2>
      <a:lt2>
        <a:srgbClr val="EAEAEA"/>
      </a:lt2>
      <a:accent1>
        <a:srgbClr val="0078D7"/>
      </a:accent1>
      <a:accent2>
        <a:srgbClr val="002050"/>
      </a:accent2>
      <a:accent3>
        <a:srgbClr val="00BCF2"/>
      </a:accent3>
      <a:accent4>
        <a:srgbClr val="B4009E"/>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13.potx" id="{BA7D5050-3AD0-4CB6-9A61-7BECC949B49C}" vid="{7868751D-28D7-49DA-9A1E-005CDB50450F}"/>
    </a:ext>
  </a:extLst>
</a:theme>
</file>

<file path=ppt/theme/theme2.xml><?xml version="1.0" encoding="utf-8"?>
<a:theme xmlns:a="http://schemas.openxmlformats.org/drawingml/2006/main" name="1_WHITE TEMPLATE">
  <a:themeElements>
    <a:clrScheme name="2016 - Template BLUE, light back">
      <a:dk1>
        <a:srgbClr val="353535"/>
      </a:dk1>
      <a:lt1>
        <a:srgbClr val="FFFFFF"/>
      </a:lt1>
      <a:dk2>
        <a:srgbClr val="0078D7"/>
      </a:dk2>
      <a:lt2>
        <a:srgbClr val="EAEAEA"/>
      </a:lt2>
      <a:accent1>
        <a:srgbClr val="0078D7"/>
      </a:accent1>
      <a:accent2>
        <a:srgbClr val="002050"/>
      </a:accent2>
      <a:accent3>
        <a:srgbClr val="00BCF2"/>
      </a:accent3>
      <a:accent4>
        <a:srgbClr val="B4009E"/>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13.potx" id="{BA7D5050-3AD0-4CB6-9A61-7BECC949B49C}" vid="{7868751D-28D7-49DA-9A1E-005CDB50450F}"/>
    </a:ext>
  </a:extLst>
</a:theme>
</file>

<file path=ppt/theme/theme3.xml><?xml version="1.0" encoding="utf-8"?>
<a:theme xmlns:a="http://schemas.openxmlformats.org/drawingml/2006/main" name="5-50203_Microsoft_Ignite_Template">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potx" id="{C7000453-3526-4386-9DA2-46B29A4A4A92}" vid="{534B2013-2CEB-4777-BD7E-60DC2D4FD2E8}"/>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2D26AC6B26662847AE5FCD1475390DF4" ma:contentTypeVersion="8" ma:contentTypeDescription="Create a new document." ma:contentTypeScope="" ma:versionID="d2b09e8addcbbc23426f340e20334088">
  <xsd:schema xmlns:xsd="http://www.w3.org/2001/XMLSchema" xmlns:xs="http://www.w3.org/2001/XMLSchema" xmlns:p="http://schemas.microsoft.com/office/2006/metadata/properties" xmlns:ns1="http://schemas.microsoft.com/sharepoint/v3" xmlns:ns2="baf8eb57-9938-4fa4-a434-ac2f3f33305f" xmlns:ns3="44bc9caf-a09b-4a2d-9779-c78a6c831d2a" targetNamespace="http://schemas.microsoft.com/office/2006/metadata/properties" ma:root="true" ma:fieldsID="7a7f6a6187a45f898f33254b1eefe947" ns1:_="" ns2:_="" ns3:_="">
    <xsd:import namespace="http://schemas.microsoft.com/sharepoint/v3"/>
    <xsd:import namespace="baf8eb57-9938-4fa4-a434-ac2f3f33305f"/>
    <xsd:import namespace="44bc9caf-a09b-4a2d-9779-c78a6c831d2a"/>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1:_ip_UnifiedCompliancePolicyProperties" minOccurs="0"/>
                <xsd:element ref="ns1:_ip_UnifiedCompliancePolicyUIAction"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2" nillable="true" ma:displayName="Unified Compliance Policy Properties" ma:hidden="true" ma:internalName="_ip_UnifiedCompliancePolicyProperties">
      <xsd:simpleType>
        <xsd:restriction base="dms:Note"/>
      </xsd:simpleType>
    </xsd:element>
    <xsd:element name="_ip_UnifiedCompliancePolicyUIAction" ma:index="13"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af8eb57-9938-4fa4-a434-ac2f3f33305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44bc9caf-a09b-4a2d-9779-c78a6c831d2a"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2BE6A66-A5DC-4D9D-B1E9-73D160A51ED8}">
  <ds:schemaRefs>
    <ds:schemaRef ds:uri="http://schemas.microsoft.com/office/2006/documentManagement/types"/>
    <ds:schemaRef ds:uri="http://schemas.openxmlformats.org/package/2006/metadata/core-properties"/>
    <ds:schemaRef ds:uri="http://www.w3.org/XML/1998/namespace"/>
    <ds:schemaRef ds:uri="http://purl.org/dc/terms/"/>
    <ds:schemaRef ds:uri="baf8eb57-9938-4fa4-a434-ac2f3f33305f"/>
    <ds:schemaRef ds:uri="http://purl.org/dc/elements/1.1/"/>
    <ds:schemaRef ds:uri="http://schemas.microsoft.com/sharepoint/v3"/>
    <ds:schemaRef ds:uri="http://purl.org/dc/dcmitype/"/>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053E6911-1B9A-483B-894E-C26FE03FAB1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baf8eb57-9938-4fa4-a434-ac2f3f33305f"/>
    <ds:schemaRef ds:uri="44bc9caf-a09b-4a2d-9779-c78a6c831d2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6940B51-C2C8-43B6-8E30-F97B325278CB}">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16-9_Business_BLUE_2017_13</Template>
  <TotalTime>0</TotalTime>
  <Words>2874</Words>
  <Application>Microsoft Office PowerPoint</Application>
  <PresentationFormat>Custom</PresentationFormat>
  <Paragraphs>395</Paragraphs>
  <Slides>43</Slides>
  <Notes>42</Notes>
  <HiddenSlides>0</HiddenSlides>
  <MMClips>0</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43</vt:i4>
      </vt:variant>
    </vt:vector>
  </HeadingPairs>
  <TitlesOfParts>
    <vt:vector size="55" baseType="lpstr">
      <vt:lpstr>Arial</vt:lpstr>
      <vt:lpstr>Calibri</vt:lpstr>
      <vt:lpstr>Consolas</vt:lpstr>
      <vt:lpstr>Lucida Console</vt:lpstr>
      <vt:lpstr>Segoe UI</vt:lpstr>
      <vt:lpstr>Segoe UI Light</vt:lpstr>
      <vt:lpstr>Segoe UI Semibold</vt:lpstr>
      <vt:lpstr>Segoe UI Semilight</vt:lpstr>
      <vt:lpstr>Wingdings</vt:lpstr>
      <vt:lpstr>WHITE TEMPLATE</vt:lpstr>
      <vt:lpstr>1_WHITE TEMPLATE</vt:lpstr>
      <vt:lpstr>5-50203_Microsoft_Ignite_Template</vt:lpstr>
      <vt:lpstr>Managing Microsoft Azure Stack Hub</vt:lpstr>
      <vt:lpstr>PowerPoint Presentation</vt:lpstr>
      <vt:lpstr>PowerPoint Presentation</vt:lpstr>
      <vt:lpstr>PowerPoint Presentation</vt:lpstr>
      <vt:lpstr>Microsoft’s patch and update philosophy</vt:lpstr>
      <vt:lpstr>PowerPoint Presentation</vt:lpstr>
      <vt:lpstr>Servicing Policy</vt:lpstr>
      <vt:lpstr>Servicing Policy</vt:lpstr>
      <vt:lpstr>PowerPoint Presentation</vt:lpstr>
      <vt:lpstr>Package types</vt:lpstr>
      <vt:lpstr>Microsoft software updates</vt:lpstr>
      <vt:lpstr>Package versioning</vt:lpstr>
      <vt:lpstr>Package contents (1 of 2)</vt:lpstr>
      <vt:lpstr>Package contents (2 of 2)</vt:lpstr>
      <vt:lpstr>Updates: How do we do it?</vt:lpstr>
      <vt:lpstr>PowerPoint Presentation</vt:lpstr>
      <vt:lpstr>Available Updates – Phase 1</vt:lpstr>
      <vt:lpstr>Preparing the update package (if necessary)</vt:lpstr>
      <vt:lpstr>Azure Stack Hub Updates – Phase 2</vt:lpstr>
      <vt:lpstr>Azure Stack Hub Updates – Phase 3</vt:lpstr>
      <vt:lpstr>Example times for applying Microsoft updates</vt:lpstr>
      <vt:lpstr>PowerPoint Presentation</vt:lpstr>
      <vt:lpstr>Download Microsoft update packages</vt:lpstr>
      <vt:lpstr>Download update packages</vt:lpstr>
      <vt:lpstr>Upload update packages (1 of 6)</vt:lpstr>
      <vt:lpstr>Updates are visible in the operator portal</vt:lpstr>
      <vt:lpstr>Upload update packages (2 of 5)</vt:lpstr>
      <vt:lpstr>Upload update packages (3 of 5)</vt:lpstr>
      <vt:lpstr>Upload update packages (4 of 5)</vt:lpstr>
      <vt:lpstr>Upload update packages (5 of 5)</vt:lpstr>
      <vt:lpstr>Start updates (using the Portal)</vt:lpstr>
      <vt:lpstr>Start updates (using the Portal)</vt:lpstr>
      <vt:lpstr>Start updates (using PowerShell)</vt:lpstr>
      <vt:lpstr>Monitor updates</vt:lpstr>
      <vt:lpstr>Resume updates</vt:lpstr>
      <vt:lpstr>Azure Stack Hub Patch and Update Recap</vt:lpstr>
      <vt:lpstr>PowerPoint Presentation</vt:lpstr>
      <vt:lpstr>Analyze update logs (1 of 2)</vt:lpstr>
      <vt:lpstr>Analyze update logs (2 of 2)</vt:lpstr>
      <vt:lpstr>Additional Logs</vt:lpstr>
      <vt:lpstr>Additional Logs</vt:lpstr>
      <vt:lpstr>PowerPoint Presentation</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Managing Microsoft Azure Stack Hub</dc:title>
  <dc:subject/>
  <dc:creator/>
  <cp:keywords/>
  <dc:description/>
  <cp:lastModifiedBy/>
  <cp:revision>11</cp:revision>
  <dcterms:created xsi:type="dcterms:W3CDTF">2019-12-20T21:28:24Z</dcterms:created>
  <dcterms:modified xsi:type="dcterms:W3CDTF">2023-03-03T16:08:11Z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mabrigg@microsoft.com</vt:lpwstr>
  </property>
  <property fmtid="{D5CDD505-2E9C-101B-9397-08002B2CF9AE}" pid="5" name="MSIP_Label_f42aa342-8706-4288-bd11-ebb85995028c_SetDate">
    <vt:lpwstr>2019-12-20T21:28:36.3743428Z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cb865a47-957e-45f7-a7d2-1a5cf67df1b9</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ContentTypeId">
    <vt:lpwstr>0x0101002D26AC6B26662847AE5FCD1475390DF4</vt:lpwstr>
  </property>
</Properties>
</file>